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65" r:id="rId4"/>
    <p:sldId id="266" r:id="rId5"/>
    <p:sldId id="271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5B318-D55A-4F9C-8203-61689F74D2B6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18ED5-ABD8-46ED-91BC-BEBE6486D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8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https://www.youtube.com/watch?v=WGG3K32cPpU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8ED5-ABD8-46ED-91BC-BEBE6486DB5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72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сторию</a:t>
            </a:r>
            <a:r>
              <a:rPr lang="ru-RU" dirty="0" smtClean="0"/>
              <a:t> и культуру чжурчжэней тунгусо-маньчжурского народа можно сравнить с золотым самородком, сокровищем, и сегодня сияющим из глубины веков. Империя, названная Золотой (по-китайски </a:t>
            </a:r>
            <a:r>
              <a:rPr lang="ru-RU" dirty="0" err="1" smtClean="0"/>
              <a:t>Цзинь</a:t>
            </a:r>
            <a:r>
              <a:rPr lang="ru-RU" dirty="0" smtClean="0"/>
              <a:t>), была провозглашена в 1115 году и просуществовала около 120 лет. Чжурчжэни оставили после себя множество удивительных материальных творений, скрытых под пластами земли в сотнях кладов, погребений, городищ и храмов. Уникальные и в большинстве своем высокохудожественные произведения средневековых ювелиров, </a:t>
            </a:r>
            <a:r>
              <a:rPr lang="ru-RU" dirty="0" err="1" smtClean="0"/>
              <a:t>бронзолитейщиков</a:t>
            </a:r>
            <a:r>
              <a:rPr lang="ru-RU" dirty="0" smtClean="0"/>
              <a:t> и оружейников, представленные на страницах журнала, без сомнения, разбудят у любознательного читателя интерес к незаслуженно забытой империи отечеству храбрых воинов и вдохновенных творцов.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8ED5-ABD8-46ED-91BC-BEBE6486DB5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63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1113 году власть переходит в руки </a:t>
            </a:r>
            <a:r>
              <a:rPr lang="ru-RU" dirty="0" err="1" smtClean="0"/>
              <a:t>Агуды</a:t>
            </a:r>
            <a:r>
              <a:rPr lang="ru-RU" dirty="0" smtClean="0"/>
              <a:t>. Согласно летописи «</a:t>
            </a:r>
            <a:r>
              <a:rPr lang="ru-RU" dirty="0" err="1" smtClean="0"/>
              <a:t>Цзинь</a:t>
            </a:r>
            <a:r>
              <a:rPr lang="ru-RU" dirty="0" smtClean="0"/>
              <a:t> ши», </a:t>
            </a:r>
            <a:r>
              <a:rPr lang="ru-RU" dirty="0" err="1" smtClean="0"/>
              <a:t>Агуда</a:t>
            </a:r>
            <a:r>
              <a:rPr lang="ru-RU" dirty="0" smtClean="0"/>
              <a:t> шёл в бой без шлема, хорошо владел оружием. Указывается, что он стрелял из обычного лука на расстояние в 320 шагов.</a:t>
            </a:r>
          </a:p>
          <a:p>
            <a:endParaRPr lang="ru-RU" dirty="0" smtClean="0"/>
          </a:p>
          <a:p>
            <a:r>
              <a:rPr lang="ru-RU" dirty="0" smtClean="0"/>
              <a:t>Кроме этого, </a:t>
            </a:r>
            <a:r>
              <a:rPr lang="ru-RU" dirty="0" err="1" smtClean="0"/>
              <a:t>Агуда</a:t>
            </a:r>
            <a:r>
              <a:rPr lang="ru-RU" dirty="0" smtClean="0"/>
              <a:t> хорошо знал </a:t>
            </a:r>
            <a:r>
              <a:rPr lang="ru-RU" dirty="0" err="1" smtClean="0"/>
              <a:t>киданьский</a:t>
            </a:r>
            <a:r>
              <a:rPr lang="ru-RU" dirty="0" smtClean="0"/>
              <a:t> язык, что сильно ему помогло в последующей войне с </a:t>
            </a:r>
            <a:r>
              <a:rPr lang="ru-RU" dirty="0" err="1" smtClean="0"/>
              <a:t>киданями</a:t>
            </a:r>
            <a:r>
              <a:rPr lang="ru-RU" dirty="0" smtClean="0"/>
              <a:t>. Усиление племенного союза </a:t>
            </a:r>
            <a:r>
              <a:rPr lang="ru-RU" dirty="0" err="1" smtClean="0"/>
              <a:t>Ваньян</a:t>
            </a:r>
            <a:r>
              <a:rPr lang="ru-RU" dirty="0" smtClean="0"/>
              <a:t> стало тревожить южного соседа — </a:t>
            </a:r>
            <a:r>
              <a:rPr lang="ru-RU" dirty="0" err="1" smtClean="0"/>
              <a:t>Корё</a:t>
            </a:r>
            <a:r>
              <a:rPr lang="ru-RU" dirty="0" smtClean="0"/>
              <a:t>. </a:t>
            </a:r>
            <a:r>
              <a:rPr lang="ru-RU" dirty="0" err="1" smtClean="0"/>
              <a:t>Корёсцы</a:t>
            </a:r>
            <a:r>
              <a:rPr lang="ru-RU" dirty="0" smtClean="0"/>
              <a:t> не раз начинали военные действия, причём доходили до таких крайних мер, как мобилизация 170-тысячного войска, избиение </a:t>
            </a:r>
            <a:r>
              <a:rPr lang="ru-RU" dirty="0" err="1" smtClean="0"/>
              <a:t>чжурчжэньских</a:t>
            </a:r>
            <a:r>
              <a:rPr lang="ru-RU" dirty="0" smtClean="0"/>
              <a:t> послов и вождей на переговорах. </a:t>
            </a:r>
            <a:r>
              <a:rPr lang="ru-RU" dirty="0" err="1" smtClean="0"/>
              <a:t>Агуда</a:t>
            </a:r>
            <a:r>
              <a:rPr lang="ru-RU" dirty="0" smtClean="0"/>
              <a:t> смог мобилизовать </a:t>
            </a:r>
            <a:r>
              <a:rPr lang="ru-RU" dirty="0" err="1" smtClean="0"/>
              <a:t>чжурчжэньские</a:t>
            </a:r>
            <a:r>
              <a:rPr lang="ru-RU" dirty="0" smtClean="0"/>
              <a:t> отряды на борьбу со столь сильным противником и сыграл важную роль в победе чжурчжэней над южным соседом.</a:t>
            </a:r>
          </a:p>
          <a:p>
            <a:endParaRPr lang="ru-RU" dirty="0" smtClean="0"/>
          </a:p>
          <a:p>
            <a:r>
              <a:rPr lang="ru-RU" dirty="0" smtClean="0"/>
              <a:t>Война с </a:t>
            </a:r>
            <a:r>
              <a:rPr lang="ru-RU" dirty="0" err="1" smtClean="0"/>
              <a:t>Корё</a:t>
            </a:r>
            <a:r>
              <a:rPr lang="ru-RU" dirty="0" smtClean="0"/>
              <a:t> привела к тому, что </a:t>
            </a:r>
            <a:r>
              <a:rPr lang="ru-RU" dirty="0" err="1" smtClean="0"/>
              <a:t>Ваньян</a:t>
            </a:r>
            <a:r>
              <a:rPr lang="ru-RU" dirty="0" smtClean="0"/>
              <a:t> смогло объединить многие племена чжурчжэней. Но при этом </a:t>
            </a:r>
            <a:r>
              <a:rPr lang="ru-RU" dirty="0" err="1" smtClean="0"/>
              <a:t>Агуда</a:t>
            </a:r>
            <a:r>
              <a:rPr lang="ru-RU" dirty="0" smtClean="0"/>
              <a:t> старался племена не покорять, а заключать с ними союзы, чтобы не вызывать лишних конфликтов. Только те племена, которые отказывались от союзных отношений, подвергались нападениям отрядов </a:t>
            </a:r>
            <a:r>
              <a:rPr lang="ru-RU" dirty="0" err="1" smtClean="0"/>
              <a:t>Агуды</a:t>
            </a:r>
            <a:r>
              <a:rPr lang="ru-RU" dirty="0" smtClean="0"/>
              <a:t>. Вмешательство </a:t>
            </a:r>
            <a:r>
              <a:rPr lang="ru-RU" dirty="0" err="1" smtClean="0"/>
              <a:t>ляосцев</a:t>
            </a:r>
            <a:r>
              <a:rPr lang="ru-RU" dirty="0" smtClean="0"/>
              <a:t> в </a:t>
            </a:r>
            <a:r>
              <a:rPr lang="ru-RU" dirty="0" err="1" smtClean="0"/>
              <a:t>чжурчжэньские</a:t>
            </a:r>
            <a:r>
              <a:rPr lang="ru-RU" dirty="0" smtClean="0"/>
              <a:t> дела привело к тому, что </a:t>
            </a:r>
            <a:r>
              <a:rPr lang="ru-RU" dirty="0" err="1" smtClean="0"/>
              <a:t>Агуда</a:t>
            </a:r>
            <a:r>
              <a:rPr lang="ru-RU" dirty="0" smtClean="0"/>
              <a:t> стал замышлять войну против </a:t>
            </a:r>
            <a:r>
              <a:rPr lang="ru-RU" dirty="0" err="1" smtClean="0"/>
              <a:t>киданьского</a:t>
            </a:r>
            <a:r>
              <a:rPr lang="ru-RU" dirty="0" smtClean="0"/>
              <a:t> государства.</a:t>
            </a:r>
          </a:p>
          <a:p>
            <a:endParaRPr lang="ru-RU" dirty="0" smtClean="0"/>
          </a:p>
          <a:p>
            <a:r>
              <a:rPr lang="ru-RU" dirty="0" smtClean="0"/>
              <a:t>На празднике Первой Рыбы </a:t>
            </a:r>
            <a:r>
              <a:rPr lang="ru-RU" dirty="0" err="1" smtClean="0"/>
              <a:t>Агуда</a:t>
            </a:r>
            <a:r>
              <a:rPr lang="ru-RU" dirty="0" smtClean="0"/>
              <a:t> отказался танцевать перед </a:t>
            </a:r>
            <a:r>
              <a:rPr lang="ru-RU" dirty="0" err="1" smtClean="0"/>
              <a:t>киданьским</a:t>
            </a:r>
            <a:r>
              <a:rPr lang="ru-RU" dirty="0" smtClean="0"/>
              <a:t> императором и бросил ему вызов.</a:t>
            </a:r>
          </a:p>
          <a:p>
            <a:endParaRPr lang="ru-RU" dirty="0" smtClean="0"/>
          </a:p>
          <a:p>
            <a:r>
              <a:rPr lang="ru-RU" dirty="0" smtClean="0"/>
              <a:t>Первые бои закончились победами армии </a:t>
            </a:r>
            <a:r>
              <a:rPr lang="ru-RU" dirty="0" err="1" smtClean="0"/>
              <a:t>Агуды</a:t>
            </a:r>
            <a:r>
              <a:rPr lang="ru-RU" dirty="0" smtClean="0"/>
              <a:t>. Ключевой момент войны наступил, когда империя </a:t>
            </a:r>
            <a:r>
              <a:rPr lang="ru-RU" dirty="0" err="1" smtClean="0"/>
              <a:t>Ляо</a:t>
            </a:r>
            <a:r>
              <a:rPr lang="ru-RU" dirty="0" smtClean="0"/>
              <a:t> мобилизовала большие силы и их возглавил сам император. Многие </a:t>
            </a:r>
            <a:r>
              <a:rPr lang="ru-RU" dirty="0" err="1" smtClean="0"/>
              <a:t>чжурчжэньские</a:t>
            </a:r>
            <a:r>
              <a:rPr lang="ru-RU" dirty="0" smtClean="0"/>
              <a:t> вожди испугались многочисленного </a:t>
            </a:r>
            <a:r>
              <a:rPr lang="ru-RU" dirty="0" err="1" smtClean="0"/>
              <a:t>киданьского</a:t>
            </a:r>
            <a:r>
              <a:rPr lang="ru-RU" dirty="0" smtClean="0"/>
              <a:t> войска и не хотели воевать. </a:t>
            </a:r>
            <a:r>
              <a:rPr lang="ru-RU" dirty="0" err="1" smtClean="0"/>
              <a:t>Агуда</a:t>
            </a:r>
            <a:r>
              <a:rPr lang="ru-RU" dirty="0" smtClean="0"/>
              <a:t> не мог заставить их выступить против </a:t>
            </a:r>
            <a:r>
              <a:rPr lang="ru-RU" dirty="0" err="1" smtClean="0"/>
              <a:t>Ляо</a:t>
            </a:r>
            <a:r>
              <a:rPr lang="ru-RU" dirty="0" smtClean="0"/>
              <a:t>. Многие вожди требовали мира с </a:t>
            </a:r>
            <a:r>
              <a:rPr lang="ru-RU" dirty="0" err="1" smtClean="0"/>
              <a:t>киданями</a:t>
            </a:r>
            <a:r>
              <a:rPr lang="ru-RU" dirty="0" smtClean="0"/>
              <a:t>. Тогда он пошёл на хитрость. Воспользовавшись тем, что большинство </a:t>
            </a:r>
            <a:r>
              <a:rPr lang="ru-RU" dirty="0" err="1" smtClean="0"/>
              <a:t>чжурчжэньских</a:t>
            </a:r>
            <a:r>
              <a:rPr lang="ru-RU" dirty="0" smtClean="0"/>
              <a:t> вождей плохо знало китайскую письменность, </a:t>
            </a:r>
            <a:r>
              <a:rPr lang="ru-RU" dirty="0" err="1" smtClean="0"/>
              <a:t>Агуда</a:t>
            </a:r>
            <a:r>
              <a:rPr lang="ru-RU" dirty="0" smtClean="0"/>
              <a:t> написал письмо </a:t>
            </a:r>
            <a:r>
              <a:rPr lang="ru-RU" dirty="0" err="1" smtClean="0"/>
              <a:t>киданьскому</a:t>
            </a:r>
            <a:r>
              <a:rPr lang="ru-RU" dirty="0" smtClean="0"/>
              <a:t> императору с прошением о пощаде, но использовал такие выражения, которые были оскорбительными для императорского величия. Разгневанный этим </a:t>
            </a:r>
            <a:r>
              <a:rPr lang="ru-RU" dirty="0" err="1" smtClean="0"/>
              <a:t>киданьский</a:t>
            </a:r>
            <a:r>
              <a:rPr lang="ru-RU" dirty="0" smtClean="0"/>
              <a:t> правитель издал манифест, в котором потребовал от своих воинов полного уничтожения чжурчжэней. </a:t>
            </a:r>
            <a:r>
              <a:rPr lang="ru-RU" dirty="0" err="1" smtClean="0"/>
              <a:t>Агуда</a:t>
            </a:r>
            <a:r>
              <a:rPr lang="ru-RU" dirty="0" smtClean="0"/>
              <a:t> показал этот манифест </a:t>
            </a:r>
            <a:r>
              <a:rPr lang="ru-RU" dirty="0" err="1" smtClean="0"/>
              <a:t>чжурчжэньским</a:t>
            </a:r>
            <a:r>
              <a:rPr lang="ru-RU" dirty="0" smtClean="0"/>
              <a:t> вождям и сказал им, что он хотел мира, но </a:t>
            </a:r>
            <a:r>
              <a:rPr lang="ru-RU" dirty="0" err="1" smtClean="0"/>
              <a:t>ляоский</a:t>
            </a:r>
            <a:r>
              <a:rPr lang="ru-RU" dirty="0" smtClean="0"/>
              <a:t> император против этого. Манифест </a:t>
            </a:r>
            <a:r>
              <a:rPr lang="ru-RU" dirty="0" err="1" smtClean="0"/>
              <a:t>киданьского</a:t>
            </a:r>
            <a:r>
              <a:rPr lang="ru-RU" dirty="0" smtClean="0"/>
              <a:t> императора привёл к тому, что все чжурчжэни отбросили сомнения и решили воевать до конца. Этим тут же воспользовался </a:t>
            </a:r>
            <a:r>
              <a:rPr lang="ru-RU" dirty="0" err="1" smtClean="0"/>
              <a:t>Агуда</a:t>
            </a:r>
            <a:r>
              <a:rPr lang="ru-RU" dirty="0" smtClean="0"/>
              <a:t>, который взял клятву со </a:t>
            </a:r>
            <a:r>
              <a:rPr lang="ru-RU" dirty="0" err="1" smtClean="0"/>
              <a:t>чжурчжэньских</a:t>
            </a:r>
            <a:r>
              <a:rPr lang="ru-RU" dirty="0" smtClean="0"/>
              <a:t> вождей воевать с империей </a:t>
            </a:r>
            <a:r>
              <a:rPr lang="ru-RU" dirty="0" err="1" smtClean="0"/>
              <a:t>Ляо</a:t>
            </a:r>
            <a:r>
              <a:rPr lang="ru-RU" dirty="0" smtClean="0"/>
              <a:t> до полного её уничтожения.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8ED5-ABD8-46ED-91BC-BEBE6486DB5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48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8ED5-ABD8-46ED-91BC-BEBE6486DB5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88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8ED5-ABD8-46ED-91BC-BEBE6486DB5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9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8ED5-ABD8-46ED-91BC-BEBE6486DB5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6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5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6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0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2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3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08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4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9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5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4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1066A-894A-41A3-8BCF-E71165EC2A00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4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watch?v=pce20wzjt2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ingapps.org/watch?v=psw5j9xia23" TargetMode="Externa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5221" y="331574"/>
            <a:ext cx="10881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</a:rPr>
              <a:t>Государства Дальнего </a:t>
            </a:r>
            <a:r>
              <a:rPr lang="ru-RU" sz="3200" b="1" dirty="0">
                <a:latin typeface="Arial" panose="020B0604020202020204" pitchFamily="34" charset="0"/>
              </a:rPr>
              <a:t>Востока на Ленте </a:t>
            </a:r>
            <a:r>
              <a:rPr lang="ru-RU" sz="3200" b="1" dirty="0" smtClean="0">
                <a:latin typeface="Arial" panose="020B0604020202020204" pitchFamily="34" charset="0"/>
              </a:rPr>
              <a:t>времени</a:t>
            </a:r>
            <a:endParaRPr lang="ru-RU" sz="3200" b="1" dirty="0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14" y="1390191"/>
            <a:ext cx="3365472" cy="33654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02118" y="5044839"/>
            <a:ext cx="4987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learningapps.org/watch?v=pce20wzjt23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6474"/>
            <a:ext cx="10188314" cy="1429121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Georgia" panose="02040502050405020303" pitchFamily="18" charset="0"/>
              </a:rPr>
              <a:t>ПЕРВЫЕ ГОСУДАРСТВА НА ТЕРРИТОРИИ</a:t>
            </a:r>
            <a:br>
              <a:rPr lang="ru-RU" sz="3600" dirty="0" smtClean="0">
                <a:latin typeface="Georgia" panose="02040502050405020303" pitchFamily="18" charset="0"/>
              </a:rPr>
            </a:br>
            <a:r>
              <a:rPr lang="ru-RU" sz="3600" dirty="0" smtClean="0">
                <a:latin typeface="Georgia" panose="02040502050405020303" pitchFamily="18" charset="0"/>
              </a:rPr>
              <a:t>РОССИЙСКОГО ДАЛЬНЕГО ВОСТОКА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3478" y="2246400"/>
            <a:ext cx="8543365" cy="2695751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Золотая империя чжурчжэней</a:t>
            </a:r>
            <a:endParaRPr lang="ru-RU" sz="6000" dirty="0"/>
          </a:p>
        </p:txBody>
      </p:sp>
      <p:pic>
        <p:nvPicPr>
          <p:cNvPr id="2050" name="Picture 2" descr="монеты чжурчженей by 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9" y="1677720"/>
            <a:ext cx="5283631" cy="39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847738" y="5976776"/>
            <a:ext cx="8109324" cy="467586"/>
            <a:chOff x="1847738" y="5976776"/>
            <a:chExt cx="8109324" cy="46758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847738" y="5976776"/>
              <a:ext cx="6115632" cy="467586"/>
              <a:chOff x="-581022" y="5940236"/>
              <a:chExt cx="6115632" cy="467586"/>
            </a:xfrm>
          </p:grpSpPr>
          <p:sp>
            <p:nvSpPr>
              <p:cNvPr id="4" name="Скругленный прямоугольник 3">
                <a:hlinkClick r:id="rId3" action="ppaction://hlinksldjump"/>
              </p:cNvPr>
              <p:cNvSpPr/>
              <p:nvPr/>
            </p:nvSpPr>
            <p:spPr>
              <a:xfrm>
                <a:off x="-581022" y="5943127"/>
                <a:ext cx="1993692" cy="4646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Кто такие чжурчжэни</a:t>
                </a:r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1412670" y="5940236"/>
                <a:ext cx="2128248" cy="4646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У истоков Золотой империи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40918" y="5940236"/>
                <a:ext cx="1993692" cy="4646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/>
                  <a:t> Золотая империя на карте</a:t>
                </a:r>
                <a:endParaRPr lang="ru-RU" sz="1600" dirty="0"/>
              </a:p>
            </p:txBody>
          </p:sp>
        </p:grpSp>
        <p:sp>
          <p:nvSpPr>
            <p:cNvPr id="11" name="Скругленный прямоугольник 10"/>
            <p:cNvSpPr/>
            <p:nvPr/>
          </p:nvSpPr>
          <p:spPr>
            <a:xfrm>
              <a:off x="7963370" y="5976776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Правители Золотой империи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78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7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Кто такие </a:t>
            </a:r>
            <a:r>
              <a:rPr lang="ru-RU" dirty="0" smtClean="0"/>
              <a:t>чжурчжэни?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657" y="914399"/>
            <a:ext cx="6212114" cy="4978401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+mj-lt"/>
              </a:rPr>
              <a:t>Чжурчжэни – с Х в. </a:t>
            </a:r>
            <a:endParaRPr lang="ru-RU" sz="2600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+mj-lt"/>
              </a:rPr>
              <a:t>Племена</a:t>
            </a:r>
            <a:r>
              <a:rPr lang="ru-RU" sz="2600" dirty="0">
                <a:latin typeface="+mj-lt"/>
              </a:rPr>
              <a:t>, происходившие от </a:t>
            </a:r>
            <a:r>
              <a:rPr lang="ru-RU" sz="2600" dirty="0" err="1">
                <a:latin typeface="+mj-lt"/>
              </a:rPr>
              <a:t>хэйшуй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мохэ</a:t>
            </a:r>
            <a:r>
              <a:rPr lang="ru-RU" sz="2600" dirty="0">
                <a:latin typeface="+mj-lt"/>
              </a:rPr>
              <a:t>, расселившиеся по территории Северной Маньчжурии и на опустевших </a:t>
            </a:r>
            <a:r>
              <a:rPr lang="ru-RU" sz="2600" dirty="0" err="1">
                <a:latin typeface="+mj-lt"/>
              </a:rPr>
              <a:t>бохайских</a:t>
            </a:r>
            <a:r>
              <a:rPr lang="ru-RU" sz="2600" dirty="0">
                <a:latin typeface="+mj-lt"/>
              </a:rPr>
              <a:t> землях после </a:t>
            </a:r>
            <a:r>
              <a:rPr lang="ru-RU" sz="2600" dirty="0" err="1">
                <a:latin typeface="+mj-lt"/>
              </a:rPr>
              <a:t>киданьского</a:t>
            </a:r>
            <a:r>
              <a:rPr lang="ru-RU" sz="2600" dirty="0">
                <a:latin typeface="+mj-lt"/>
              </a:rPr>
              <a:t> нашествия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6" y="928913"/>
            <a:ext cx="4866966" cy="4846729"/>
          </a:xfrm>
          <a:prstGeom prst="rect">
            <a:avLst/>
          </a:prstGeom>
        </p:spPr>
      </p:pic>
      <p:sp>
        <p:nvSpPr>
          <p:cNvPr id="6" name="Выноска 1 5"/>
          <p:cNvSpPr/>
          <p:nvPr/>
        </p:nvSpPr>
        <p:spPr>
          <a:xfrm>
            <a:off x="838200" y="2308485"/>
            <a:ext cx="1761791" cy="566790"/>
          </a:xfrm>
          <a:prstGeom prst="borderCallout1">
            <a:avLst>
              <a:gd name="adj1" fmla="val 47675"/>
              <a:gd name="adj2" fmla="val 106454"/>
              <a:gd name="adj3" fmla="val -59724"/>
              <a:gd name="adj4" fmla="val 1898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Непокорные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Упрямые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4568" y="3217366"/>
            <a:ext cx="6535204" cy="214526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Кто мог так называть так чжурчжэней ? Почему? 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Чем они могли выплачивать дань завоевателям? Стр.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76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Какие народы могли, по вашему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мнению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назвать земли чжурчжэней «страной Севера»?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847738" y="5976776"/>
            <a:ext cx="8109324" cy="467586"/>
            <a:chOff x="1847738" y="5976776"/>
            <a:chExt cx="8109324" cy="46758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847738" y="5976776"/>
              <a:ext cx="6115632" cy="467586"/>
              <a:chOff x="-581022" y="5940236"/>
              <a:chExt cx="6115632" cy="467586"/>
            </a:xfrm>
          </p:grpSpPr>
          <p:sp>
            <p:nvSpPr>
              <p:cNvPr id="12" name="Скругленный прямоугольник 11">
                <a:hlinkClick r:id="rId4" action="ppaction://hlinksldjump"/>
              </p:cNvPr>
              <p:cNvSpPr/>
              <p:nvPr/>
            </p:nvSpPr>
            <p:spPr>
              <a:xfrm>
                <a:off x="-581022" y="5943127"/>
                <a:ext cx="1993692" cy="464695"/>
              </a:xfrm>
              <a:prstGeom prst="round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Кто такие чжурчжэни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412670" y="5940236"/>
                <a:ext cx="2128248" cy="4646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У истоков Золотой империи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3540918" y="5940236"/>
                <a:ext cx="1993692" cy="4646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/>
                  <a:t> Золотая империя на карте</a:t>
                </a:r>
                <a:endParaRPr lang="ru-RU" sz="1600" dirty="0"/>
              </a:p>
            </p:txBody>
          </p:sp>
        </p:grpSp>
        <p:sp>
          <p:nvSpPr>
            <p:cNvPr id="11" name="Скругленный прямоугольник 10"/>
            <p:cNvSpPr/>
            <p:nvPr/>
          </p:nvSpPr>
          <p:spPr>
            <a:xfrm>
              <a:off x="7963370" y="5976776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Правители Золотой империи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66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67" y="239842"/>
            <a:ext cx="10516511" cy="107298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8072" y="1172511"/>
            <a:ext cx="6445770" cy="227746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+mj-lt"/>
              </a:rPr>
              <a:t>Опишите внешний вид чжурчжэней, предположите, какие занятия были для них характерны?</a:t>
            </a:r>
          </a:p>
          <a:p>
            <a:r>
              <a:rPr lang="ru-RU" dirty="0" smtClean="0">
                <a:latin typeface="+mj-lt"/>
              </a:rPr>
              <a:t>Проверьте свою гипотезу, прочитав п.3.8 на стр. 77 учебного пособия</a:t>
            </a:r>
          </a:p>
          <a:p>
            <a:r>
              <a:rPr lang="ru-RU" dirty="0" smtClean="0">
                <a:latin typeface="+mj-lt"/>
              </a:rPr>
              <a:t>Какие сведения об образе жизни можно получить из визуальных источников на слайде? Дополните их, прочитав п.9  на стр. 78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5993" y="-173369"/>
            <a:ext cx="2858374" cy="6015232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863160" y="6178929"/>
            <a:ext cx="8109324" cy="467586"/>
            <a:chOff x="1847738" y="5976776"/>
            <a:chExt cx="8109324" cy="46758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847738" y="5976776"/>
              <a:ext cx="6115632" cy="467586"/>
              <a:chOff x="-581022" y="5940236"/>
              <a:chExt cx="6115632" cy="467586"/>
            </a:xfrm>
          </p:grpSpPr>
          <p:sp>
            <p:nvSpPr>
              <p:cNvPr id="9" name="Скругленный прямоугольник 8">
                <a:hlinkClick r:id="rId4" action="ppaction://hlinksldjump"/>
              </p:cNvPr>
              <p:cNvSpPr/>
              <p:nvPr/>
            </p:nvSpPr>
            <p:spPr>
              <a:xfrm>
                <a:off x="-581022" y="5943127"/>
                <a:ext cx="1993692" cy="464695"/>
              </a:xfrm>
              <a:prstGeom prst="round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Кто такие чжурчжэни</a:t>
                </a:r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1412670" y="5940236"/>
                <a:ext cx="2128248" cy="4646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У истоков Золотой империи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3540918" y="5940236"/>
                <a:ext cx="1993692" cy="4646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/>
                  <a:t> Золотая империя на карте</a:t>
                </a:r>
                <a:endParaRPr lang="ru-RU" sz="1600" dirty="0"/>
              </a:p>
            </p:txBody>
          </p:sp>
        </p:grpSp>
        <p:sp>
          <p:nvSpPr>
            <p:cNvPr id="8" name="Скругленный прямоугольник 7"/>
            <p:cNvSpPr/>
            <p:nvPr/>
          </p:nvSpPr>
          <p:spPr>
            <a:xfrm>
              <a:off x="7963370" y="5976776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Правители Золотой империи</a:t>
              </a:r>
              <a:endParaRPr lang="ru-RU" sz="1600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9288" y="426239"/>
            <a:ext cx="1951259" cy="3023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465" y="3730627"/>
            <a:ext cx="2543043" cy="1871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9882" y="3720035"/>
            <a:ext cx="2972948" cy="1881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2386928" y="5671098"/>
            <a:ext cx="428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Жилище чжурчжэней. Реконструкция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80465" y="5532598"/>
            <a:ext cx="4281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Остатки отопительной системы </a:t>
            </a:r>
            <a:r>
              <a:rPr lang="ru-RU" dirty="0" err="1"/>
              <a:t>кан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Ананьевское</a:t>
            </a:r>
            <a:r>
              <a:rPr lang="ru-RU" dirty="0" smtClean="0"/>
              <a:t> </a:t>
            </a:r>
            <a:r>
              <a:rPr lang="ru-RU" dirty="0"/>
              <a:t>городище </a:t>
            </a:r>
          </a:p>
        </p:txBody>
      </p:sp>
    </p:spTree>
    <p:extLst>
      <p:ext uri="{BB962C8B-B14F-4D97-AF65-F5344CB8AC3E}">
        <p14:creationId xmlns:p14="http://schemas.microsoft.com/office/powerpoint/2010/main" val="38024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rezerv.narod.ru/history/17-zhsoko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39"/>
          <a:stretch/>
        </p:blipFill>
        <p:spPr bwMode="auto">
          <a:xfrm>
            <a:off x="9132379" y="319421"/>
            <a:ext cx="2897960" cy="493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rezerv.narod.ru/history/17-zhohot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9" y="294980"/>
            <a:ext cx="2898351" cy="498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rezerv.narod.ru/history/17-zhrybol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766" y="319421"/>
            <a:ext cx="2798021" cy="496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rezerv.narod.ru/history/17-zhohotstrel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52" y="319421"/>
            <a:ext cx="2495722" cy="496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509" y="5425285"/>
            <a:ext cx="11844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 помощью </a:t>
            </a:r>
            <a:r>
              <a:rPr lang="ru-RU" sz="2800" dirty="0" err="1"/>
              <a:t>соколинных</a:t>
            </a:r>
            <a:r>
              <a:rPr lang="ru-RU" sz="2800" dirty="0"/>
              <a:t> пород птиц чжурчжэни охотились на диких животных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297875" y="6145599"/>
            <a:ext cx="8109324" cy="467586"/>
            <a:chOff x="1847738" y="5976776"/>
            <a:chExt cx="8109324" cy="46758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847738" y="5976776"/>
              <a:ext cx="6115632" cy="467586"/>
              <a:chOff x="-581022" y="5940236"/>
              <a:chExt cx="6115632" cy="467586"/>
            </a:xfrm>
          </p:grpSpPr>
          <p:sp>
            <p:nvSpPr>
              <p:cNvPr id="13" name="Скругленный прямоугольник 12">
                <a:hlinkClick r:id="rId6" action="ppaction://hlinksldjump"/>
              </p:cNvPr>
              <p:cNvSpPr/>
              <p:nvPr/>
            </p:nvSpPr>
            <p:spPr>
              <a:xfrm>
                <a:off x="-581022" y="5943127"/>
                <a:ext cx="1993692" cy="464695"/>
              </a:xfrm>
              <a:prstGeom prst="round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Кто такие чжурчжэни</a:t>
                </a: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1412670" y="5940236"/>
                <a:ext cx="2128248" cy="4646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У истоков Золотой империи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3540918" y="5940236"/>
                <a:ext cx="1993692" cy="4646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/>
                  <a:t> Золотая империя на карте</a:t>
                </a:r>
                <a:endParaRPr lang="ru-RU" sz="1600" dirty="0"/>
              </a:p>
            </p:txBody>
          </p:sp>
        </p:grpSp>
        <p:sp>
          <p:nvSpPr>
            <p:cNvPr id="12" name="Скругленный прямоугольник 11"/>
            <p:cNvSpPr/>
            <p:nvPr/>
          </p:nvSpPr>
          <p:spPr>
            <a:xfrm>
              <a:off x="7963370" y="5976776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Правители Золотой империи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38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003" y="207778"/>
            <a:ext cx="9524546" cy="793708"/>
          </a:xfrm>
        </p:spPr>
        <p:txBody>
          <a:bodyPr/>
          <a:lstStyle/>
          <a:p>
            <a:pPr algn="ctr"/>
            <a:r>
              <a:rPr lang="ru-RU" dirty="0" smtClean="0"/>
              <a:t>У истоков Золотой империи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42097" y="3888062"/>
            <a:ext cx="7199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 </a:t>
            </a:r>
            <a:r>
              <a:rPr lang="ru-RU" sz="2400" dirty="0"/>
              <a:t>второй половине XI в. </a:t>
            </a:r>
            <a:r>
              <a:rPr lang="ru-RU" sz="2400" dirty="0" err="1"/>
              <a:t>чжурчжэньские</a:t>
            </a:r>
            <a:r>
              <a:rPr lang="ru-RU" sz="2400" dirty="0"/>
              <a:t> вожди из рода </a:t>
            </a:r>
            <a:r>
              <a:rPr lang="ru-RU" sz="2400" dirty="0" err="1"/>
              <a:t>Ваньянь</a:t>
            </a:r>
            <a:r>
              <a:rPr lang="ru-RU" sz="2400" dirty="0"/>
              <a:t> постепенно объединили все племена</a:t>
            </a:r>
            <a:r>
              <a:rPr lang="ru-RU" dirty="0"/>
              <a:t>.</a:t>
            </a:r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8" y="1021193"/>
            <a:ext cx="2675373" cy="3912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02593" y="5088391"/>
            <a:ext cx="3655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Агуда</a:t>
            </a:r>
            <a:r>
              <a:rPr lang="ru-RU" dirty="0" smtClean="0"/>
              <a:t>, первый император </a:t>
            </a:r>
            <a:r>
              <a:rPr lang="ru-RU" dirty="0" err="1" smtClean="0"/>
              <a:t>Цзинь</a:t>
            </a:r>
            <a:endParaRPr lang="ru-RU" dirty="0" smtClean="0"/>
          </a:p>
          <a:p>
            <a:pPr algn="ctr"/>
            <a:r>
              <a:rPr lang="ru-RU" dirty="0"/>
              <a:t>1115—1123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122058" y="1306381"/>
            <a:ext cx="7649028" cy="2276786"/>
          </a:xfrm>
          <a:prstGeom prst="wedgeRoundRectCallout">
            <a:avLst>
              <a:gd name="adj1" fmla="val -58973"/>
              <a:gd name="adj2" fmla="val 4063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Дом </a:t>
            </a:r>
            <a:r>
              <a:rPr lang="ru-RU" sz="3200" dirty="0" err="1" smtClean="0">
                <a:latin typeface="Monotype Corsiva" panose="03010101010201010101" pitchFamily="66" charset="0"/>
              </a:rPr>
              <a:t>Ляо</a:t>
            </a:r>
            <a:r>
              <a:rPr lang="ru-RU" sz="3200" dirty="0" smtClean="0">
                <a:latin typeface="Monotype Corsiva" panose="03010101010201010101" pitchFamily="66" charset="0"/>
              </a:rPr>
              <a:t> своё государство называл </a:t>
            </a:r>
            <a:r>
              <a:rPr lang="ru-RU" sz="3200" dirty="0" err="1" smtClean="0">
                <a:latin typeface="Monotype Corsiva" panose="03010101010201010101" pitchFamily="66" charset="0"/>
              </a:rPr>
              <a:t>Биньте</a:t>
            </a:r>
            <a:r>
              <a:rPr lang="ru-RU" sz="3200" dirty="0" smtClean="0">
                <a:latin typeface="Monotype Corsiva" panose="03010101010201010101" pitchFamily="66" charset="0"/>
              </a:rPr>
              <a:t>(сталь).</a:t>
            </a:r>
          </a:p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Хотя  </a:t>
            </a:r>
            <a:r>
              <a:rPr lang="ru-RU" sz="3200" dirty="0">
                <a:latin typeface="Monotype Corsiva" panose="03010101010201010101" pitchFamily="66" charset="0"/>
              </a:rPr>
              <a:t>сталь и крепка, но наконец меняется, портится и становится ломкой, только золото никогда не меняется и не </a:t>
            </a:r>
            <a:r>
              <a:rPr lang="ru-RU" sz="2800" dirty="0">
                <a:latin typeface="Monotype Corsiva" panose="03010101010201010101" pitchFamily="66" charset="0"/>
              </a:rPr>
              <a:t>портится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4771" y="4910672"/>
            <a:ext cx="6777198" cy="914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Почему </a:t>
            </a:r>
            <a:r>
              <a:rPr lang="ru-RU" dirty="0" err="1" smtClean="0"/>
              <a:t>Агуда</a:t>
            </a:r>
            <a:r>
              <a:rPr lang="ru-RU" dirty="0" smtClean="0"/>
              <a:t> сумел объединить племена и создать империю? 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847738" y="5976776"/>
            <a:ext cx="8109324" cy="467586"/>
            <a:chOff x="1847738" y="5976776"/>
            <a:chExt cx="8109324" cy="46758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847738" y="5976776"/>
              <a:ext cx="6115632" cy="467586"/>
              <a:chOff x="-581022" y="5940236"/>
              <a:chExt cx="6115632" cy="467586"/>
            </a:xfrm>
          </p:grpSpPr>
          <p:sp>
            <p:nvSpPr>
              <p:cNvPr id="12" name="Скругленный прямоугольник 11">
                <a:hlinkClick r:id="rId4" action="ppaction://hlinksldjump"/>
              </p:cNvPr>
              <p:cNvSpPr/>
              <p:nvPr/>
            </p:nvSpPr>
            <p:spPr>
              <a:xfrm>
                <a:off x="-581022" y="5943127"/>
                <a:ext cx="1993692" cy="4646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Кто такие чжурчжэни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412670" y="5940236"/>
                <a:ext cx="2128248" cy="464695"/>
              </a:xfrm>
              <a:prstGeom prst="round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bg1"/>
                    </a:solidFill>
                  </a:rPr>
                  <a:t>У истоков Золотой империи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3540918" y="5940236"/>
                <a:ext cx="1993692" cy="4646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/>
                  <a:t> Золотая империя на карте</a:t>
                </a:r>
                <a:endParaRPr lang="ru-RU" sz="1600" dirty="0"/>
              </a:p>
            </p:txBody>
          </p:sp>
        </p:grpSp>
        <p:sp>
          <p:nvSpPr>
            <p:cNvPr id="11" name="Скругленный прямоугольник 10"/>
            <p:cNvSpPr/>
            <p:nvPr/>
          </p:nvSpPr>
          <p:spPr>
            <a:xfrm>
              <a:off x="7963370" y="5976776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Правители Золотой империи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944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41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Золотая империя на карте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2" y="1049312"/>
            <a:ext cx="4871126" cy="4846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454493" y="1118853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Опишите </a:t>
            </a:r>
            <a:r>
              <a:rPr lang="ru-RU" sz="2400" dirty="0"/>
              <a:t>географическое положение Золотой империи. 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Какие примерно </a:t>
            </a:r>
            <a:r>
              <a:rPr lang="ru-RU" sz="2400" dirty="0"/>
              <a:t>территории за три столетия до этого входили в королевство </a:t>
            </a:r>
            <a:r>
              <a:rPr lang="ru-RU" sz="2400" dirty="0" err="1"/>
              <a:t>Бохай</a:t>
            </a:r>
            <a:r>
              <a:rPr lang="ru-RU" sz="2400" dirty="0" smtClean="0"/>
              <a:t>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Сколько столиц было в Золотой империи?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Какие </a:t>
            </a:r>
            <a:r>
              <a:rPr lang="ru-RU" sz="2400" dirty="0" smtClean="0"/>
              <a:t>примерно империи </a:t>
            </a:r>
            <a:r>
              <a:rPr lang="ru-RU" sz="2400" dirty="0"/>
              <a:t>чжурчжэней находились на территории российского Дальнего Востока?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847738" y="5976776"/>
            <a:ext cx="8109324" cy="467586"/>
            <a:chOff x="1847738" y="5976776"/>
            <a:chExt cx="8109324" cy="46758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847738" y="5976776"/>
              <a:ext cx="6115632" cy="467586"/>
              <a:chOff x="-581022" y="5940236"/>
              <a:chExt cx="6115632" cy="467586"/>
            </a:xfrm>
          </p:grpSpPr>
          <p:sp>
            <p:nvSpPr>
              <p:cNvPr id="8" name="Скругленный прямоугольник 7">
                <a:hlinkClick r:id="rId4" action="ppaction://hlinksldjump"/>
              </p:cNvPr>
              <p:cNvSpPr/>
              <p:nvPr/>
            </p:nvSpPr>
            <p:spPr>
              <a:xfrm>
                <a:off x="-581022" y="5943127"/>
                <a:ext cx="1993692" cy="4646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Кто такие чжурчжэни</a:t>
                </a:r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1412670" y="5940236"/>
                <a:ext cx="2128248" cy="4646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У истоков Золотой империи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3540918" y="5940236"/>
                <a:ext cx="1993692" cy="464695"/>
              </a:xfrm>
              <a:prstGeom prst="round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/>
                  <a:t> Золотая империя на карте</a:t>
                </a:r>
                <a:endParaRPr lang="ru-RU" sz="1600" dirty="0"/>
              </a:p>
            </p:txBody>
          </p:sp>
        </p:grpSp>
        <p:sp>
          <p:nvSpPr>
            <p:cNvPr id="7" name="Скругленный прямоугольник 6"/>
            <p:cNvSpPr/>
            <p:nvPr/>
          </p:nvSpPr>
          <p:spPr>
            <a:xfrm>
              <a:off x="7963370" y="5976776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Правители Золотой империи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78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942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Правители Золотой империи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" y="2129017"/>
            <a:ext cx="2230634" cy="2230634"/>
          </a:xfrm>
        </p:spPr>
      </p:pic>
      <p:sp>
        <p:nvSpPr>
          <p:cNvPr id="6" name="Прямоугольник 5"/>
          <p:cNvSpPr/>
          <p:nvPr/>
        </p:nvSpPr>
        <p:spPr>
          <a:xfrm>
            <a:off x="3815758" y="1420191"/>
            <a:ext cx="63993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 Используя таблицу «История Золотой империи в истории её правителей»</a:t>
            </a:r>
          </a:p>
          <a:p>
            <a:pPr algn="ctr"/>
            <a:r>
              <a:rPr lang="ru-RU" sz="3200" dirty="0"/>
              <a:t>(с. 60) вместе с дополнительными источниками, определите, кто был кем.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349469" y="6215526"/>
            <a:ext cx="8109324" cy="467586"/>
            <a:chOff x="1847738" y="5976776"/>
            <a:chExt cx="8109324" cy="467586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847738" y="5976776"/>
              <a:ext cx="6115632" cy="467586"/>
              <a:chOff x="-581022" y="5940236"/>
              <a:chExt cx="6115632" cy="467586"/>
            </a:xfrm>
          </p:grpSpPr>
          <p:sp>
            <p:nvSpPr>
              <p:cNvPr id="11" name="Скругленный прямоугольник 10">
                <a:hlinkClick r:id="rId4" action="ppaction://hlinksldjump"/>
              </p:cNvPr>
              <p:cNvSpPr/>
              <p:nvPr/>
            </p:nvSpPr>
            <p:spPr>
              <a:xfrm>
                <a:off x="-581022" y="5943127"/>
                <a:ext cx="1993692" cy="4646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Кто такие чжурчжэни</a:t>
                </a:r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1412670" y="5940236"/>
                <a:ext cx="2128248" cy="4646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У истоков Золотой империи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3540918" y="5940236"/>
                <a:ext cx="1993692" cy="4646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/>
                  <a:t> Золотая империя на карте</a:t>
                </a:r>
                <a:endParaRPr lang="ru-RU" sz="1600" dirty="0"/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7963370" y="5976776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Правители Золотой империи</a:t>
              </a:r>
              <a:endParaRPr lang="ru-RU" sz="16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61090" y="4875010"/>
            <a:ext cx="4974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learningapps.org/watch?v=psw5j9xia23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4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4479"/>
          </a:xfrm>
        </p:spPr>
        <p:txBody>
          <a:bodyPr/>
          <a:lstStyle/>
          <a:p>
            <a:pPr algn="ctr"/>
            <a:r>
              <a:rPr lang="ru-RU" b="1" dirty="0" smtClean="0"/>
              <a:t>Золотая империя  чжурчжэней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706" y="932571"/>
            <a:ext cx="11678587" cy="4501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В ______________веке в бассейне рек</a:t>
            </a:r>
            <a:r>
              <a:rPr lang="en-US" dirty="0" smtClean="0"/>
              <a:t>     </a:t>
            </a:r>
            <a:r>
              <a:rPr lang="ru-RU" dirty="0" smtClean="0"/>
              <a:t>____________________________ проживали племена  __________________________. Они вели____________ образ жизни, занимались______________________________ , славились __________________________________________. Одевались ________________________________. Жили в ______________________. В ____ веке она создали государство________________. Первый император_________ воевал с ______________. Его потомки _______________________________________________________.</a:t>
            </a:r>
          </a:p>
          <a:p>
            <a:pPr marL="0" indent="0" algn="just">
              <a:buNone/>
            </a:pPr>
            <a:r>
              <a:rPr lang="ru-RU" dirty="0" smtClean="0"/>
              <a:t>Золотая империя просуществовала ________  лет и пала под ударами______________ в ______________году.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1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ССР">
      <a:dk1>
        <a:srgbClr val="8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ambria"/>
        <a:ea typeface=""/>
        <a:cs typeface=""/>
      </a:majorFont>
      <a:minorFont>
        <a:latin typeface="Clarendon B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939</Words>
  <Application>Microsoft Office PowerPoint</Application>
  <PresentationFormat>Широкоэкранный</PresentationFormat>
  <Paragraphs>86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Clarendon BT</vt:lpstr>
      <vt:lpstr>Georgia</vt:lpstr>
      <vt:lpstr>Monotype Corsiva</vt:lpstr>
      <vt:lpstr>Тема Office</vt:lpstr>
      <vt:lpstr>Презентация PowerPoint</vt:lpstr>
      <vt:lpstr>ПЕРВЫЕ ГОСУДАРСТВА НА ТЕРРИТОРИИ РОССИЙСКОГО ДАЛЬНЕГО ВОСТОКА</vt:lpstr>
      <vt:lpstr>Кто такие чжурчжэни?</vt:lpstr>
      <vt:lpstr>Презентация PowerPoint</vt:lpstr>
      <vt:lpstr>Презентация PowerPoint</vt:lpstr>
      <vt:lpstr>У истоков Золотой империи</vt:lpstr>
      <vt:lpstr>Золотая империя на карте</vt:lpstr>
      <vt:lpstr>Правители Золотой империи</vt:lpstr>
      <vt:lpstr>Золотая империя  чжурчжэней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Карамышева Наталья Михайловна</cp:lastModifiedBy>
  <cp:revision>52</cp:revision>
  <dcterms:created xsi:type="dcterms:W3CDTF">2023-10-02T00:52:20Z</dcterms:created>
  <dcterms:modified xsi:type="dcterms:W3CDTF">2024-02-06T03:48:40Z</dcterms:modified>
</cp:coreProperties>
</file>