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5" r:id="rId4"/>
    <p:sldId id="267" r:id="rId5"/>
    <p:sldId id="274" r:id="rId6"/>
    <p:sldId id="271" r:id="rId7"/>
    <p:sldId id="272" r:id="rId8"/>
    <p:sldId id="273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85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318-D55A-4F9C-8203-61689F74D2B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8ED5-ABD8-46ED-91BC-BEBE6486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чём особенности административного устройства </a:t>
            </a:r>
            <a:r>
              <a:rPr lang="ru-RU" dirty="0" err="1" smtClean="0"/>
              <a:t>Бохая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Почему у этого государства 5 столиц? Каковы + и – такого</a:t>
            </a:r>
            <a:r>
              <a:rPr lang="ru-RU" baseline="0" dirty="0" smtClean="0"/>
              <a:t> устройства?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9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учёные узнали о жизни и занятиях бохайцев?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5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6A-894A-41A3-8BCF-E71165EC2A0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learningapps.org/watch?v=pn18z2p2c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474"/>
            <a:ext cx="10188314" cy="142912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ПЕРВЫЕ ГОСУДАРСТВА НА ТЕРРИТОРИИ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РОССИЙСКОГО ДАЛЬНЕГО ВОСТОКА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5546" y="1817541"/>
            <a:ext cx="7406454" cy="2895905"/>
          </a:xfrm>
        </p:spPr>
        <p:txBody>
          <a:bodyPr>
            <a:normAutofit fontScale="92500"/>
          </a:bodyPr>
          <a:lstStyle/>
          <a:p>
            <a:r>
              <a:rPr lang="ru-RU" sz="6000" dirty="0" err="1"/>
              <a:t>Бохай</a:t>
            </a:r>
            <a:r>
              <a:rPr lang="ru-RU" sz="6000" dirty="0"/>
              <a:t>: </a:t>
            </a:r>
            <a:endParaRPr lang="ru-RU" sz="6000" dirty="0" smtClean="0"/>
          </a:p>
          <a:p>
            <a:r>
              <a:rPr lang="ru-RU" sz="6000" dirty="0" smtClean="0"/>
              <a:t>страна </a:t>
            </a:r>
            <a:r>
              <a:rPr lang="ru-RU" sz="6000" dirty="0"/>
              <a:t>просвещения и учёных</a:t>
            </a:r>
          </a:p>
        </p:txBody>
      </p:sp>
      <p:pic>
        <p:nvPicPr>
          <p:cNvPr id="2050" name="Picture 2" descr="https://web.archive.org/web/20190430133311im_/http:/trip-dv.ru/filedata/fileadmin/UChEBNYE_MATERIALY_PO_DALNEMU_VOSTOKU/GOSUDARSTVO_BOHAY/F-4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" y="1541784"/>
            <a:ext cx="4525188" cy="42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034322" y="5834519"/>
            <a:ext cx="10203422" cy="797619"/>
            <a:chOff x="1858781" y="5915063"/>
            <a:chExt cx="10203422" cy="79761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4" name="Скругленный прямоугольник 3">
                  <a:hlinkClick r:id="rId3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5" name="Скругленный прямоугольник 4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16" name="Скругленный прямоугольник 15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arningapps.org/qrcode.php?id=pn18z2p2c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60" y="2617646"/>
            <a:ext cx="2848697" cy="2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36360" y="-67981"/>
            <a:ext cx="8516911" cy="1082505"/>
          </a:xfrm>
        </p:spPr>
        <p:txBody>
          <a:bodyPr/>
          <a:lstStyle/>
          <a:p>
            <a:r>
              <a:rPr lang="ru-RU" dirty="0" smtClean="0"/>
              <a:t>Как образовалось государство?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6845" y="678654"/>
            <a:ext cx="5484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Задание: </a:t>
            </a:r>
          </a:p>
          <a:p>
            <a:pPr algn="just"/>
            <a:r>
              <a:rPr lang="ru-RU" sz="2000" dirty="0" smtClean="0"/>
              <a:t>Какой </a:t>
            </a:r>
            <a:r>
              <a:rPr lang="ru-RU" sz="2000" dirty="0"/>
              <a:t>путь должен пройти народ, чтобы от родового строя перейти к образованию государства? Расставьте процессы в хронологическом порядке и создайте </a:t>
            </a:r>
            <a:r>
              <a:rPr lang="ru-RU" sz="2000" dirty="0" smtClean="0"/>
              <a:t>государство у народа </a:t>
            </a:r>
            <a:r>
              <a:rPr lang="ru-RU" sz="2000" b="1" dirty="0" err="1" smtClean="0"/>
              <a:t>мохэ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228" y="836071"/>
            <a:ext cx="6023293" cy="456310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99818" y="5220718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 стр.52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432" y="5432501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learningapps.org/watch?v=pn18z2p2c23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893104" y="5904414"/>
            <a:ext cx="10203422" cy="797619"/>
            <a:chOff x="1858781" y="5915063"/>
            <a:chExt cx="10203422" cy="797619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26" name="Скругленный прямоугольник 25">
                  <a:hlinkClick r:id="rId5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 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Королевства </a:t>
            </a:r>
            <a:r>
              <a:rPr lang="ru-RU" dirty="0" err="1"/>
              <a:t>Бохай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истории его правителей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5858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Какие </a:t>
            </a:r>
            <a:r>
              <a:rPr lang="ru-RU" sz="3200" dirty="0"/>
              <a:t>задачи были главными во внешней политике королей </a:t>
            </a:r>
            <a:r>
              <a:rPr lang="ru-RU" sz="3200" dirty="0" err="1"/>
              <a:t>Бохая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r>
              <a:rPr lang="ru-RU" sz="3200" dirty="0" smtClean="0"/>
              <a:t>2</a:t>
            </a:r>
            <a:r>
              <a:rPr lang="ru-RU" sz="3200" dirty="0"/>
              <a:t>. Кто из королей больше и успешнее других занимался внутренней </a:t>
            </a:r>
            <a:r>
              <a:rPr lang="ru-RU" sz="3200" dirty="0" smtClean="0"/>
              <a:t>политикой?</a:t>
            </a:r>
          </a:p>
          <a:p>
            <a:pPr marL="0" indent="0">
              <a:buNone/>
            </a:pPr>
            <a:r>
              <a:rPr lang="ru-RU" sz="3200" i="1" dirty="0" smtClean="0"/>
              <a:t>Я считаю, что успешнее других королей внутренней политикой занимался _______________________, потому что </a:t>
            </a:r>
            <a:r>
              <a:rPr lang="ru-RU" sz="3200" i="1" dirty="0" smtClean="0"/>
              <a:t>_______________________________________________.</a:t>
            </a:r>
            <a:endParaRPr lang="ru-RU" sz="32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8857" y="5331778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 стр.52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38200" y="5949838"/>
            <a:ext cx="10203422" cy="797619"/>
            <a:chOff x="1858781" y="5915063"/>
            <a:chExt cx="10203422" cy="79761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18" name="Скругленный прямоугольник 17">
                  <a:hlinkClick r:id="rId3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31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-109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Внешняя политика </a:t>
            </a:r>
            <a:r>
              <a:rPr lang="ru-RU" dirty="0" err="1" smtClean="0"/>
              <a:t>Бохая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5646" y="1062744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пособие,стр.54</a:t>
            </a:r>
          </a:p>
          <a:p>
            <a:pPr algn="ctr"/>
            <a:r>
              <a:rPr lang="ru-RU" dirty="0" smtClean="0"/>
              <a:t>Ответ запишите в рабочий лист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" t="688" r="-181" b="-688"/>
          <a:stretch/>
        </p:blipFill>
        <p:spPr>
          <a:xfrm>
            <a:off x="2384458" y="2197787"/>
            <a:ext cx="6736256" cy="35450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9855" y="10206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Назовите </a:t>
            </a:r>
            <a:r>
              <a:rPr lang="ru-RU" dirty="0"/>
              <a:t>примерное время военного конфликта между </a:t>
            </a:r>
            <a:r>
              <a:rPr lang="ru-RU" dirty="0" err="1"/>
              <a:t>Бохаем</a:t>
            </a:r>
            <a:r>
              <a:rPr lang="ru-RU" dirty="0"/>
              <a:t> и </a:t>
            </a:r>
            <a:r>
              <a:rPr lang="ru-RU" dirty="0" smtClean="0"/>
              <a:t>Китаем</a:t>
            </a:r>
            <a:r>
              <a:rPr lang="ru-RU" dirty="0"/>
              <a:t>. Как вы его определили?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 думаете, войска какой страны </a:t>
            </a:r>
            <a:r>
              <a:rPr lang="ru-RU" dirty="0" smtClean="0"/>
              <a:t>вынуждены </a:t>
            </a:r>
            <a:r>
              <a:rPr lang="ru-RU" dirty="0"/>
              <a:t>были вернуться?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>
            <a:fillRect/>
          </a:stretch>
        </p:blipFill>
        <p:spPr bwMode="auto">
          <a:xfrm>
            <a:off x="70275" y="2590800"/>
            <a:ext cx="1600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20714" y="2279541"/>
            <a:ext cx="3141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Китайская пословица: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i="1" dirty="0" smtClean="0"/>
              <a:t>Три </a:t>
            </a:r>
            <a:r>
              <a:rPr lang="ru-RU" sz="3200" i="1" dirty="0" err="1" smtClean="0"/>
              <a:t>бохайца</a:t>
            </a:r>
            <a:r>
              <a:rPr lang="ru-RU" sz="3200" i="1" dirty="0" smtClean="0"/>
              <a:t> равны</a:t>
            </a:r>
          </a:p>
          <a:p>
            <a:pPr algn="ctr"/>
            <a:r>
              <a:rPr lang="ru-RU" sz="3200" i="1" dirty="0" smtClean="0"/>
              <a:t> одному тигру.</a:t>
            </a:r>
            <a:endParaRPr lang="ru-RU" sz="3200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533935" y="5927137"/>
            <a:ext cx="10203422" cy="797619"/>
            <a:chOff x="1858781" y="5915063"/>
            <a:chExt cx="10203422" cy="79761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25" name="Скругленный прямоугольник 24">
                  <a:hlinkClick r:id="rId4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22" name="Скругленный прямоугольник 21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 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5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Внешняя политика </a:t>
            </a:r>
            <a:r>
              <a:rPr lang="ru-RU" dirty="0" err="1"/>
              <a:t>Бохая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69" y="1528997"/>
            <a:ext cx="3961514" cy="266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102" y="1528997"/>
            <a:ext cx="3674593" cy="270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102" y="4233083"/>
            <a:ext cx="3465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Чужеземцы при дворе </a:t>
            </a:r>
            <a:r>
              <a:rPr lang="ru-RU" dirty="0" err="1"/>
              <a:t>Танского</a:t>
            </a:r>
            <a:r>
              <a:rPr lang="ru-RU" dirty="0"/>
              <a:t> императора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По мотивам фрески 711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757" y="1528997"/>
            <a:ext cx="3579336" cy="272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91305" y="4371582"/>
            <a:ext cx="3364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Игра в конное поло. </a:t>
            </a:r>
            <a:br>
              <a:rPr lang="ru-RU" dirty="0"/>
            </a:br>
            <a:r>
              <a:rPr lang="ru-RU" dirty="0"/>
              <a:t>По мотивам фрески VIII века.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8980" y="4510082"/>
            <a:ext cx="206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Бохайское</a:t>
            </a:r>
            <a:r>
              <a:rPr lang="ru-RU" dirty="0"/>
              <a:t> судно.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38200" y="5810132"/>
            <a:ext cx="10203422" cy="797619"/>
            <a:chOff x="1858781" y="5915063"/>
            <a:chExt cx="10203422" cy="79761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15" name="Скругленный прямоугольник 14">
                  <a:hlinkClick r:id="rId5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 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7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48" y="-12955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Административное устройство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r="4887" b="963"/>
          <a:stretch>
            <a:fillRect/>
          </a:stretch>
        </p:blipFill>
        <p:spPr bwMode="auto">
          <a:xfrm>
            <a:off x="3492708" y="1081360"/>
            <a:ext cx="8538077" cy="417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57581" y="5264182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 стр.53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852" y="1170754"/>
            <a:ext cx="3267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Проанализируйте </a:t>
            </a:r>
            <a:r>
              <a:rPr lang="ru-RU" sz="2000" dirty="0"/>
              <a:t>названия столиц </a:t>
            </a:r>
            <a:r>
              <a:rPr lang="ru-RU" sz="2000" dirty="0" err="1"/>
              <a:t>Бохая</a:t>
            </a:r>
            <a:r>
              <a:rPr lang="ru-RU" sz="2000" dirty="0"/>
              <a:t>. Где они расположены? </a:t>
            </a:r>
            <a:r>
              <a:rPr lang="ru-RU" sz="2000" dirty="0" smtClean="0"/>
              <a:t>Предположите</a:t>
            </a:r>
            <a:r>
              <a:rPr lang="ru-RU" sz="2000" dirty="0"/>
              <a:t>, почему их было пять.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Из </a:t>
            </a:r>
            <a:r>
              <a:rPr lang="ru-RU" sz="2000" dirty="0"/>
              <a:t>какой столицы, как вы думаете, </a:t>
            </a:r>
            <a:r>
              <a:rPr lang="ru-RU" sz="2000" dirty="0" smtClean="0"/>
              <a:t>начиналась </a:t>
            </a:r>
            <a:r>
              <a:rPr lang="ru-RU" sz="2000" dirty="0"/>
              <a:t>«дорога подношений императорскому двору» и куда она вела?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69437" y="5948581"/>
            <a:ext cx="10203422" cy="797619"/>
            <a:chOff x="1858781" y="5915063"/>
            <a:chExt cx="10203422" cy="79761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13" name="Скругленный прямоугольник 12">
                  <a:hlinkClick r:id="rId4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8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20" y="1094281"/>
            <a:ext cx="8253993" cy="442264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8377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Административное устройство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66211" y="5237873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 стр.53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80555" y="5945043"/>
            <a:ext cx="10203422" cy="797619"/>
            <a:chOff x="1858781" y="5915063"/>
            <a:chExt cx="10203422" cy="7976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12" name="Скругленный прямоугольник 11">
                  <a:hlinkClick r:id="rId3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 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0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4350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Занятия бохайцев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97" y="761296"/>
            <a:ext cx="4871803" cy="50397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08252" y="1690688"/>
            <a:ext cx="3773204" cy="558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пособие,п.3 стр.73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757417"/>
            <a:ext cx="5746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Задание: </a:t>
            </a:r>
            <a:r>
              <a:rPr lang="ru-RU" sz="2800" dirty="0" smtClean="0"/>
              <a:t>«Накройте </a:t>
            </a:r>
            <a:r>
              <a:rPr lang="ru-RU" sz="2800" dirty="0"/>
              <a:t>стол» в жилище рядового </a:t>
            </a:r>
            <a:r>
              <a:rPr lang="ru-RU" sz="2800" dirty="0" err="1"/>
              <a:t>бохайца</a:t>
            </a:r>
            <a:r>
              <a:rPr lang="ru-RU" sz="2800" dirty="0"/>
              <a:t>, определив </a:t>
            </a:r>
            <a:r>
              <a:rPr lang="ru-RU" sz="2800" dirty="0" smtClean="0"/>
              <a:t>заранее, в </a:t>
            </a:r>
            <a:r>
              <a:rPr lang="ru-RU" sz="2800" dirty="0"/>
              <a:t>какой части страны проживает его семья и чем занимается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38200" y="5910914"/>
            <a:ext cx="10203422" cy="797619"/>
            <a:chOff x="1858781" y="5915063"/>
            <a:chExt cx="10203422" cy="79761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858781" y="5915063"/>
              <a:ext cx="8184629" cy="797619"/>
              <a:chOff x="2863122" y="5907347"/>
              <a:chExt cx="8184629" cy="79761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863122" y="5921926"/>
                <a:ext cx="6056381" cy="783040"/>
                <a:chOff x="524657" y="5906123"/>
                <a:chExt cx="5981076" cy="464696"/>
              </a:xfrm>
            </p:grpSpPr>
            <p:sp>
              <p:nvSpPr>
                <p:cNvPr id="13" name="Скругленный прямоугольник 12">
                  <a:hlinkClick r:id="rId4" action="ppaction://hlinksldjump"/>
                </p:cNvPr>
                <p:cNvSpPr/>
                <p:nvPr/>
              </p:nvSpPr>
              <p:spPr>
                <a:xfrm>
                  <a:off x="524657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Как образовалось государство</a:t>
                  </a:r>
                  <a:endParaRPr lang="ru-RU" dirty="0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2518349" y="5906124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Правители </a:t>
                  </a:r>
                  <a:r>
                    <a:rPr lang="ru-RU" dirty="0" err="1" smtClean="0"/>
                    <a:t>Бохая</a:t>
                  </a:r>
                  <a:endParaRPr lang="ru-RU" dirty="0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4512041" y="5906123"/>
                  <a:ext cx="1993692" cy="46469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 Внешняя политика</a:t>
                  </a:r>
                  <a:endParaRPr lang="ru-RU" sz="1600" dirty="0"/>
                </a:p>
              </p:txBody>
            </p:sp>
          </p:grp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919503" y="5907347"/>
                <a:ext cx="2128248" cy="78303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Административное устройство</a:t>
                </a:r>
                <a:endParaRPr lang="ru-RU" sz="1600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10043409" y="5915063"/>
              <a:ext cx="2018794" cy="783038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 Занятия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3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Ключевой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Название </a:t>
            </a:r>
            <a:r>
              <a:rPr lang="ru-RU" sz="3600" dirty="0" err="1"/>
              <a:t>Бохай</a:t>
            </a:r>
            <a:r>
              <a:rPr lang="ru-RU" sz="3600" dirty="0"/>
              <a:t> появилось в китайских летописях в начале VIII в.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IX в. </a:t>
            </a:r>
            <a:r>
              <a:rPr lang="ru-RU" sz="3600" dirty="0" smtClean="0"/>
              <a:t>китайцы </a:t>
            </a:r>
            <a:r>
              <a:rPr lang="ru-RU" sz="3600" dirty="0"/>
              <a:t>назвали его «Процветающее государство к востоку от моря». Чем </a:t>
            </a:r>
            <a:r>
              <a:rPr lang="ru-RU" sz="3600" dirty="0" smtClean="0"/>
              <a:t>же прославился </a:t>
            </a:r>
            <a:r>
              <a:rPr lang="ru-RU" sz="3600" dirty="0" err="1"/>
              <a:t>Бохай</a:t>
            </a:r>
            <a:r>
              <a:rPr lang="ru-RU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90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ССР">
      <a:dk1>
        <a:srgbClr val="8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larendo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401</Words>
  <Application>Microsoft Office PowerPoint</Application>
  <PresentationFormat>Широкоэкранный</PresentationFormat>
  <Paragraphs>84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Clarendon BT</vt:lpstr>
      <vt:lpstr>Georgia</vt:lpstr>
      <vt:lpstr>Тема Office</vt:lpstr>
      <vt:lpstr>ПЕРВЫЕ ГОСУДАРСТВА НА ТЕРРИТОРИИ РОССИЙСКОГО ДАЛЬНЕГО ВОСТОКА</vt:lpstr>
      <vt:lpstr>Как образовалось государство?</vt:lpstr>
      <vt:lpstr>История Королевства Бохай  в истории его правителей</vt:lpstr>
      <vt:lpstr>Внешняя политика Бохая</vt:lpstr>
      <vt:lpstr>Внешняя политика Бохая</vt:lpstr>
      <vt:lpstr>Административное устройство</vt:lpstr>
      <vt:lpstr>Административное устройство</vt:lpstr>
      <vt:lpstr>Занятия бохайцев</vt:lpstr>
      <vt:lpstr>Ключевой вопрос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Учитель СШ</cp:lastModifiedBy>
  <cp:revision>37</cp:revision>
  <dcterms:created xsi:type="dcterms:W3CDTF">2023-10-02T00:52:20Z</dcterms:created>
  <dcterms:modified xsi:type="dcterms:W3CDTF">2023-12-05T05:03:29Z</dcterms:modified>
</cp:coreProperties>
</file>