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tags/tag9.xml" ContentType="application/vnd.openxmlformats-officedocument.presentationml.tags+xml"/>
  <Override PartName="/ppt/notesSlides/notesSlide2.xml" ContentType="application/vnd.openxmlformats-officedocument.presentationml.notesSlide+xml"/>
  <Override PartName="/ppt/tags/tag10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FF6600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47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explosion val="27"/>
          <c:dPt>
            <c:idx val="0"/>
            <c:bubble3D val="0"/>
            <c:spPr>
              <a:solidFill>
                <a:srgbClr val="800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2-A1CB-4F48-ACC5-AACABEBD837C}"/>
              </c:ext>
            </c:extLst>
          </c:dPt>
          <c:dPt>
            <c:idx val="1"/>
            <c:bubble3D val="0"/>
            <c:spPr>
              <a:solidFill>
                <a:srgbClr val="FF66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A1CB-4F48-ACC5-AACABEBD837C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5-F923-4DCC-918C-4D57F88129DE}"/>
              </c:ext>
            </c:extLst>
          </c:dPt>
          <c:dLbls>
            <c:dLbl>
              <c:idx val="0"/>
              <c:layout>
                <c:manualLayout>
                  <c:x val="2.7342033319825809E-3"/>
                  <c:y val="5.073662625084866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1CB-4F48-ACC5-AACABEBD837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Чжурчжэни</c:v>
                </c:pt>
                <c:pt idx="1">
                  <c:v>Китайцы</c:v>
                </c:pt>
                <c:pt idx="2">
                  <c:v>Другие народы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</c:v>
                </c:pt>
                <c:pt idx="1">
                  <c:v>87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CB-4F48-ACC5-AACABEBD837C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1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3C5C818D-78BA-488F-90D6-7B4A660A2D6D}" type="datetimeFigureOut">
              <a:rPr lang="ru-RU"/>
              <a:pPr>
                <a:defRPr/>
              </a:pPr>
              <a:t>15.04.2026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6142F275-8D09-4F41-8635-C4041679F9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42F275-8D09-4F41-8635-C4041679F964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5836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42F275-8D09-4F41-8635-C4041679F964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93851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42F275-8D09-4F41-8635-C4041679F964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82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4FADD5-04DB-4A84-BFD2-604EA4917B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8B7704-EEED-4907-91C8-119AA204E3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BA6603-F384-4E00-8471-6F62827585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459173-70C3-4584-9CB8-6ECBBA269C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45604E-2C53-4F8F-A71C-FBAE780206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ACBC52-7657-4E76-ACE7-D79A323610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4D921-29BD-441F-B429-56D5C46494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1E26D8-F605-4C3A-8306-E2F4AB22E1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612FDA-736A-4CEC-A2C6-C47EF937C7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9C870A-1CD2-4716-B37B-B6FE486B5C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E78541-FD36-4011-8CFC-242B37352B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861BBC7B-4B10-43A5-9054-7603384782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file:///D:\html\page02_02.htm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4.jpeg"/><Relationship Id="rId5" Type="http://schemas.openxmlformats.org/officeDocument/2006/relationships/tags" Target="../tags/tag5.xml"/><Relationship Id="rId10" Type="http://schemas.openxmlformats.org/officeDocument/2006/relationships/image" Target="../media/image3.png"/><Relationship Id="rId4" Type="http://schemas.openxmlformats.org/officeDocument/2006/relationships/tags" Target="../tags/tag4.xml"/><Relationship Id="rId9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Relationship Id="rId6" Type="http://schemas.openxmlformats.org/officeDocument/2006/relationships/image" Target="../media/image7.png"/><Relationship Id="rId5" Type="http://schemas.microsoft.com/office/2007/relationships/hdphoto" Target="../media/hdphoto3.wdp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Relationship Id="rId6" Type="http://schemas.openxmlformats.org/officeDocument/2006/relationships/image" Target="../media/image7.png"/><Relationship Id="rId5" Type="http://schemas.microsoft.com/office/2007/relationships/hdphoto" Target="../media/hdphoto3.wdp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84606"/>
            <a:ext cx="7641236" cy="1071841"/>
          </a:xfrm>
        </p:spPr>
        <p:txBody>
          <a:bodyPr>
            <a:noAutofit/>
          </a:bodyPr>
          <a:lstStyle/>
          <a:p>
            <a:r>
              <a:rPr lang="ru-RU" sz="2700" dirty="0">
                <a:solidFill>
                  <a:srgbClr val="800000"/>
                </a:solidFill>
                <a:latin typeface="Georgia" panose="02040502050405020303" pitchFamily="18" charset="0"/>
              </a:rPr>
              <a:t>ПЕРВЫЕ ГОСУДАРСТВА НА ТЕРРИТОРИИ</a:t>
            </a:r>
            <a:br>
              <a:rPr lang="ru-RU" sz="2700" dirty="0">
                <a:solidFill>
                  <a:srgbClr val="800000"/>
                </a:solidFill>
                <a:latin typeface="Georgia" panose="02040502050405020303" pitchFamily="18" charset="0"/>
              </a:rPr>
            </a:br>
            <a:r>
              <a:rPr lang="ru-RU" sz="2700" dirty="0">
                <a:solidFill>
                  <a:srgbClr val="800000"/>
                </a:solidFill>
                <a:latin typeface="Georgia" panose="02040502050405020303" pitchFamily="18" charset="0"/>
              </a:rPr>
              <a:t>РОССИЙСКОГО ДАЛЬНЕГО ВОСТОКА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2483768" y="5949280"/>
            <a:ext cx="5888571" cy="648072"/>
            <a:chOff x="524657" y="5906123"/>
            <a:chExt cx="5981076" cy="464696"/>
          </a:xfrm>
        </p:grpSpPr>
        <p:sp>
          <p:nvSpPr>
            <p:cNvPr id="4" name="Скругленный прямоугольник 3">
              <a:hlinkClick r:id="" action="ppaction://noaction"/>
            </p:cNvPr>
            <p:cNvSpPr/>
            <p:nvPr/>
          </p:nvSpPr>
          <p:spPr>
            <a:xfrm>
              <a:off x="524657" y="5906124"/>
              <a:ext cx="1993692" cy="464695"/>
            </a:xfrm>
            <a:prstGeom prst="roundRect">
              <a:avLst/>
            </a:prstGeom>
            <a:ln>
              <a:solidFill>
                <a:srgbClr val="80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800000"/>
                  </a:solidFill>
                </a:rPr>
                <a:t>Население </a:t>
              </a:r>
              <a:r>
                <a:rPr lang="ru-RU" b="1" dirty="0" err="1" smtClean="0">
                  <a:solidFill>
                    <a:srgbClr val="800000"/>
                  </a:solidFill>
                </a:rPr>
                <a:t>Цзинь</a:t>
              </a:r>
              <a:endParaRPr lang="ru-RU" b="1" dirty="0">
                <a:solidFill>
                  <a:srgbClr val="800000"/>
                </a:solidFill>
              </a:endParaRPr>
            </a:p>
          </p:txBody>
        </p:sp>
        <p:sp>
          <p:nvSpPr>
            <p:cNvPr id="5" name="Скругленный прямоугольник 4"/>
            <p:cNvSpPr/>
            <p:nvPr/>
          </p:nvSpPr>
          <p:spPr>
            <a:xfrm>
              <a:off x="2518349" y="5906124"/>
              <a:ext cx="1993692" cy="464695"/>
            </a:xfrm>
            <a:prstGeom prst="roundRect">
              <a:avLst/>
            </a:prstGeom>
            <a:ln>
              <a:solidFill>
                <a:srgbClr val="80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800000"/>
                  </a:solidFill>
                </a:rPr>
                <a:t>Управление</a:t>
              </a:r>
              <a:endParaRPr lang="ru-RU" b="1" dirty="0">
                <a:solidFill>
                  <a:srgbClr val="800000"/>
                </a:solidFill>
              </a:endParaRPr>
            </a:p>
          </p:txBody>
        </p:sp>
        <p:sp>
          <p:nvSpPr>
            <p:cNvPr id="6" name="Скругленный прямоугольник 5"/>
            <p:cNvSpPr/>
            <p:nvPr/>
          </p:nvSpPr>
          <p:spPr>
            <a:xfrm>
              <a:off x="4512041" y="5906123"/>
              <a:ext cx="1993692" cy="464695"/>
            </a:xfrm>
            <a:prstGeom prst="roundRect">
              <a:avLst/>
            </a:prstGeom>
            <a:ln>
              <a:solidFill>
                <a:srgbClr val="80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 err="1" smtClean="0">
                  <a:solidFill>
                    <a:srgbClr val="800000"/>
                  </a:solidFill>
                </a:rPr>
                <a:t>Бохай</a:t>
              </a:r>
              <a:r>
                <a:rPr lang="ru-RU" b="1" dirty="0" smtClean="0">
                  <a:solidFill>
                    <a:srgbClr val="800000"/>
                  </a:solidFill>
                </a:rPr>
                <a:t> и </a:t>
              </a:r>
              <a:r>
                <a:rPr lang="ru-RU" b="1" dirty="0" err="1" smtClean="0">
                  <a:solidFill>
                    <a:srgbClr val="800000"/>
                  </a:solidFill>
                </a:rPr>
                <a:t>Цзинь</a:t>
              </a:r>
              <a:endParaRPr lang="ru-RU" b="1" dirty="0">
                <a:solidFill>
                  <a:srgbClr val="800000"/>
                </a:solidFill>
              </a:endParaRPr>
            </a:p>
          </p:txBody>
        </p:sp>
      </p:grpSp>
      <p:sp>
        <p:nvSpPr>
          <p:cNvPr id="10" name="Подзаголовок 2"/>
          <p:cNvSpPr txBox="1">
            <a:spLocks/>
          </p:cNvSpPr>
          <p:nvPr/>
        </p:nvSpPr>
        <p:spPr>
          <a:xfrm>
            <a:off x="4373162" y="2245752"/>
            <a:ext cx="4411074" cy="26477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larendon BT"/>
                <a:ea typeface="+mn-ea"/>
                <a:cs typeface="+mn-cs"/>
              </a:rPr>
              <a:t>Многоликая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larendon BT"/>
                <a:ea typeface="+mn-ea"/>
                <a:cs typeface="+mn-cs"/>
              </a:rPr>
              <a:t>империя</a:t>
            </a:r>
            <a:endParaRPr kumimoji="0" lang="ru-RU" sz="6000" b="0" i="0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Clarendon BT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67544" y="4872866"/>
            <a:ext cx="271566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800000"/>
                </a:solidFill>
              </a:rPr>
              <a:t>Зеркало бронзовое </a:t>
            </a:r>
            <a:endParaRPr lang="ru-RU" dirty="0" smtClean="0">
              <a:solidFill>
                <a:srgbClr val="800000"/>
              </a:solidFill>
            </a:endParaRPr>
          </a:p>
          <a:p>
            <a:r>
              <a:rPr lang="ru-RU" dirty="0" smtClean="0">
                <a:solidFill>
                  <a:srgbClr val="800000"/>
                </a:solidFill>
              </a:rPr>
              <a:t>с </a:t>
            </a:r>
            <a:r>
              <a:rPr lang="ru-RU" dirty="0">
                <a:solidFill>
                  <a:srgbClr val="800000"/>
                </a:solidFill>
              </a:rPr>
              <a:t>изображением дракона </a:t>
            </a:r>
          </a:p>
        </p:txBody>
      </p:sp>
      <p:pic>
        <p:nvPicPr>
          <p:cNvPr id="13" name="Picture 2" descr="foto 02_08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133922"/>
              </a:clrFrom>
              <a:clrTo>
                <a:srgbClr val="133922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939" b="76014" l="1634" r="927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1" t="7661" r="5292" b="23622"/>
          <a:stretch>
            <a:fillRect/>
          </a:stretch>
        </p:blipFill>
        <p:spPr bwMode="auto">
          <a:xfrm>
            <a:off x="-22967" y="2024562"/>
            <a:ext cx="4891939" cy="2800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130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5736522"/>
              </p:ext>
            </p:extLst>
          </p:nvPr>
        </p:nvGraphicFramePr>
        <p:xfrm>
          <a:off x="406524" y="167898"/>
          <a:ext cx="8662748" cy="4701261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4331374">
                  <a:extLst>
                    <a:ext uri="{9D8B030D-6E8A-4147-A177-3AD203B41FA5}">
                      <a16:colId xmlns:a16="http://schemas.microsoft.com/office/drawing/2014/main" val="2952392100"/>
                    </a:ext>
                  </a:extLst>
                </a:gridCol>
                <a:gridCol w="4331374">
                  <a:extLst>
                    <a:ext uri="{9D8B030D-6E8A-4147-A177-3AD203B41FA5}">
                      <a16:colId xmlns:a16="http://schemas.microsoft.com/office/drawing/2014/main" val="3263270665"/>
                    </a:ext>
                  </a:extLst>
                </a:gridCol>
              </a:tblGrid>
              <a:tr h="183932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3200" cap="none" spc="0" dirty="0" smtClean="0">
                        <a:ln w="22225">
                          <a:solidFill>
                            <a:schemeClr val="accent2"/>
                          </a:solidFill>
                          <a:prstDash val="solid"/>
                        </a:ln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0" cap="none" spc="0" dirty="0" smtClean="0">
                          <a:ln w="22225">
                            <a:solidFill>
                              <a:schemeClr val="accent2"/>
                            </a:solidFill>
                            <a:prstDash val="solid"/>
                          </a:ln>
                          <a:effectLst/>
                        </a:rPr>
                        <a:t>     Бохай</a:t>
                      </a:r>
                    </a:p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4000" dirty="0" smtClean="0">
                          <a:ln w="22225">
                            <a:solidFill>
                              <a:schemeClr val="accent2"/>
                            </a:solidFill>
                            <a:prstDash val="solid"/>
                          </a:ln>
                        </a:rPr>
                        <a:t>   Золотая           империя</a:t>
                      </a:r>
                      <a:endParaRPr lang="ru-RU" sz="4000" cap="none" spc="0" dirty="0" smtClean="0">
                        <a:ln w="22225">
                          <a:solidFill>
                            <a:schemeClr val="accent2"/>
                          </a:solidFill>
                          <a:prstDash val="solid"/>
                        </a:ln>
                        <a:effectLst/>
                      </a:endParaRPr>
                    </a:p>
                    <a:p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9871534"/>
                  </a:ext>
                </a:extLst>
              </a:tr>
              <a:tr h="2861935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2146466"/>
                  </a:ext>
                </a:extLst>
              </a:tr>
            </a:tbl>
          </a:graphicData>
        </a:graphic>
      </p:graphicFrame>
      <p:sp>
        <p:nvSpPr>
          <p:cNvPr id="2" name="Скругленный прямоугольник 1">
            <a:hlinkClick r:id="" action="ppaction://macro?name=DragandDrop"/>
          </p:cNvPr>
          <p:cNvSpPr/>
          <p:nvPr>
            <p:custDataLst>
              <p:tags r:id="rId1"/>
            </p:custDataLst>
          </p:nvPr>
        </p:nvSpPr>
        <p:spPr>
          <a:xfrm>
            <a:off x="7104618" y="6031978"/>
            <a:ext cx="1800200" cy="720080"/>
          </a:xfrm>
          <a:prstGeom prst="roundRect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Дигунай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кругленный прямоугольник 2">
            <a:hlinkClick r:id="" action="ppaction://macro?name=DragandDrop"/>
          </p:cNvPr>
          <p:cNvSpPr/>
          <p:nvPr>
            <p:custDataLst>
              <p:tags r:id="rId2"/>
            </p:custDataLst>
          </p:nvPr>
        </p:nvSpPr>
        <p:spPr>
          <a:xfrm>
            <a:off x="6999587" y="5118382"/>
            <a:ext cx="1800200" cy="720080"/>
          </a:xfrm>
          <a:prstGeom prst="roundRect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чжурчжени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Скругленный прямоугольник 5">
            <a:hlinkClick r:id="" action="ppaction://macro?name=DragandDrop"/>
          </p:cNvPr>
          <p:cNvSpPr/>
          <p:nvPr>
            <p:custDataLst>
              <p:tags r:id="rId3"/>
            </p:custDataLst>
          </p:nvPr>
        </p:nvSpPr>
        <p:spPr>
          <a:xfrm>
            <a:off x="4957704" y="5118382"/>
            <a:ext cx="1800200" cy="720080"/>
          </a:xfrm>
          <a:prstGeom prst="roundRect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1115–1234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" name="Рисунок 9"/>
          <p:cNvPicPr/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5010" y="167899"/>
            <a:ext cx="1173480" cy="1504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2" descr="foto 02_10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220933"/>
              </a:clrFrom>
              <a:clrTo>
                <a:srgbClr val="22093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32486"/>
            <a:ext cx="1452498" cy="147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Скругленный прямоугольник 7">
            <a:hlinkClick r:id="" action="ppaction://macro?name=DragandDrop"/>
          </p:cNvPr>
          <p:cNvSpPr/>
          <p:nvPr>
            <p:custDataLst>
              <p:tags r:id="rId4"/>
            </p:custDataLst>
          </p:nvPr>
        </p:nvSpPr>
        <p:spPr>
          <a:xfrm>
            <a:off x="406524" y="5164138"/>
            <a:ext cx="1800200" cy="720080"/>
          </a:xfrm>
          <a:prstGeom prst="roundRect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698-926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Скругленный прямоугольник 3">
            <a:hlinkClick r:id="" action="ppaction://macro?name=DragandDrop"/>
          </p:cNvPr>
          <p:cNvSpPr/>
          <p:nvPr>
            <p:custDataLst>
              <p:tags r:id="rId5"/>
            </p:custDataLst>
          </p:nvPr>
        </p:nvSpPr>
        <p:spPr>
          <a:xfrm>
            <a:off x="2483768" y="5164138"/>
            <a:ext cx="1800200" cy="720080"/>
          </a:xfrm>
          <a:prstGeom prst="roundRect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Хайтэй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Скругленный прямоугольник 6">
            <a:hlinkClick r:id="" action="ppaction://macro?name=DragandDrop"/>
          </p:cNvPr>
          <p:cNvSpPr/>
          <p:nvPr>
            <p:custDataLst>
              <p:tags r:id="rId6"/>
            </p:custDataLst>
          </p:nvPr>
        </p:nvSpPr>
        <p:spPr>
          <a:xfrm>
            <a:off x="4965457" y="6032857"/>
            <a:ext cx="1800200" cy="720080"/>
          </a:xfrm>
          <a:prstGeom prst="roundRect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Агуда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Скругленный прямоугольник 8">
            <a:hlinkClick r:id="" action="ppaction://macro?name=DragandDrop"/>
          </p:cNvPr>
          <p:cNvSpPr/>
          <p:nvPr>
            <p:custDataLst>
              <p:tags r:id="rId7"/>
            </p:custDataLst>
          </p:nvPr>
        </p:nvSpPr>
        <p:spPr>
          <a:xfrm>
            <a:off x="2503917" y="6087686"/>
            <a:ext cx="1800200" cy="720080"/>
          </a:xfrm>
          <a:prstGeom prst="roundRect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Великие посольства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Скругленный прямоугольник 4">
            <a:hlinkClick r:id="" action="ppaction://macro?name=DragandDrop"/>
          </p:cNvPr>
          <p:cNvSpPr/>
          <p:nvPr>
            <p:custDataLst>
              <p:tags r:id="rId8"/>
            </p:custDataLst>
          </p:nvPr>
        </p:nvSpPr>
        <p:spPr>
          <a:xfrm>
            <a:off x="349204" y="6097109"/>
            <a:ext cx="1800200" cy="720080"/>
          </a:xfrm>
          <a:prstGeom prst="roundRect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Да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Уи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85148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800000"/>
                </a:solidFill>
              </a:rPr>
              <a:t>Население </a:t>
            </a:r>
            <a:r>
              <a:rPr lang="ru-RU" b="1" dirty="0" err="1" smtClean="0">
                <a:solidFill>
                  <a:srgbClr val="800000"/>
                </a:solidFill>
              </a:rPr>
              <a:t>Цзинь</a:t>
            </a:r>
            <a:endParaRPr lang="ru-RU" dirty="0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320864858"/>
              </p:ext>
            </p:extLst>
          </p:nvPr>
        </p:nvGraphicFramePr>
        <p:xfrm>
          <a:off x="29163" y="1553310"/>
          <a:ext cx="4464496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635896" y="1376061"/>
            <a:ext cx="4896544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народы проживали в Золотой империи  в период её расцвета? Почему?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Как вы думаете, как складывались  отношения между  ними?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Гипотеза : _______________________________________________________________________________________________________________</a:t>
            </a:r>
          </a:p>
          <a:p>
            <a:endParaRPr lang="ru-RU" dirty="0"/>
          </a:p>
        </p:txBody>
      </p:sp>
      <p:pic>
        <p:nvPicPr>
          <p:cNvPr id="8" name="Рисунок 7" descr="Такая разная математика: Как снять нервное напряжение перед экзаменом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70" b="100000" l="500" r="99500">
                        <a14:foregroundMark x1="44500" y1="84211" x2="44500" y2="84211"/>
                        <a14:foregroundMark x1="68500" y1="92398" x2="68500" y2="92398"/>
                        <a14:foregroundMark x1="86500" y1="85965" x2="86500" y2="85965"/>
                        <a14:foregroundMark x1="95500" y1="61988" x2="95500" y2="61988"/>
                        <a14:foregroundMark x1="84500" y1="56725" x2="84500" y2="56725"/>
                        <a14:foregroundMark x1="82000" y1="42105" x2="82000" y2="42105"/>
                        <a14:foregroundMark x1="74500" y1="21053" x2="74500" y2="21053"/>
                        <a14:foregroundMark x1="61500" y1="18129" x2="61500" y2="18129"/>
                        <a14:foregroundMark x1="54000" y1="14035" x2="54000" y2="14035"/>
                        <a14:foregroundMark x1="34000" y1="15789" x2="34000" y2="15789"/>
                        <a14:foregroundMark x1="27000" y1="21053" x2="27000" y2="21053"/>
                        <a14:foregroundMark x1="20500" y1="27485" x2="20500" y2="27485"/>
                        <a14:foregroundMark x1="13500" y1="38596" x2="13500" y2="38596"/>
                        <a14:foregroundMark x1="10500" y1="46784" x2="9500" y2="50292"/>
                        <a14:foregroundMark x1="10500" y1="58480" x2="12500" y2="61988"/>
                        <a14:foregroundMark x1="22000" y1="66667" x2="22000" y2="66667"/>
                        <a14:foregroundMark x1="20500" y1="79532" x2="20500" y2="79532"/>
                        <a14:foregroundMark x1="3500" y1="85965" x2="3500" y2="85965"/>
                        <a14:foregroundMark x1="15500" y1="96491" x2="15500" y2="96491"/>
                        <a14:foregroundMark x1="37000" y1="96491" x2="37000" y2="96491"/>
                        <a14:foregroundMark x1="55500" y1="95906" x2="55500" y2="959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941168"/>
            <a:ext cx="1905000" cy="1628775"/>
          </a:xfrm>
          <a:prstGeom prst="rect">
            <a:avLst/>
          </a:prstGeom>
        </p:spPr>
      </p:pic>
      <p:sp>
        <p:nvSpPr>
          <p:cNvPr id="9" name="Выноска-облако 8"/>
          <p:cNvSpPr/>
          <p:nvPr/>
        </p:nvSpPr>
        <p:spPr>
          <a:xfrm>
            <a:off x="2370701" y="4627039"/>
            <a:ext cx="4038781" cy="864096"/>
          </a:xfrm>
          <a:prstGeom prst="cloudCallout">
            <a:avLst>
              <a:gd name="adj1" fmla="val -72322"/>
              <a:gd name="adj2" fmla="val 5746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800000"/>
                </a:solidFill>
              </a:rPr>
              <a:t>Что такое гипотеза?</a:t>
            </a:r>
          </a:p>
          <a:p>
            <a:pPr algn="ctr"/>
            <a:r>
              <a:rPr lang="ru-RU" dirty="0" smtClean="0">
                <a:solidFill>
                  <a:srgbClr val="800000"/>
                </a:solidFill>
              </a:rPr>
              <a:t>Как её проверить?</a:t>
            </a:r>
            <a:endParaRPr lang="ru-RU" dirty="0">
              <a:solidFill>
                <a:srgbClr val="800000"/>
              </a:solidFill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2643869" y="5755555"/>
            <a:ext cx="5888571" cy="648075"/>
            <a:chOff x="524657" y="5906121"/>
            <a:chExt cx="5981076" cy="464698"/>
          </a:xfrm>
        </p:grpSpPr>
        <p:sp>
          <p:nvSpPr>
            <p:cNvPr id="11" name="Скругленный прямоугольник 10">
              <a:hlinkClick r:id="" action="ppaction://noaction"/>
            </p:cNvPr>
            <p:cNvSpPr/>
            <p:nvPr/>
          </p:nvSpPr>
          <p:spPr>
            <a:xfrm>
              <a:off x="524657" y="5906121"/>
              <a:ext cx="1993692" cy="464695"/>
            </a:xfrm>
            <a:prstGeom prst="roundRect">
              <a:avLst/>
            </a:prstGeom>
            <a:solidFill>
              <a:srgbClr val="800000"/>
            </a:solidFill>
            <a:ln>
              <a:solidFill>
                <a:srgbClr val="80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bg1"/>
                  </a:solidFill>
                </a:rPr>
                <a:t>Население </a:t>
              </a:r>
              <a:r>
                <a:rPr lang="ru-RU" b="1" dirty="0" err="1" smtClean="0">
                  <a:solidFill>
                    <a:schemeClr val="bg1"/>
                  </a:solidFill>
                </a:rPr>
                <a:t>Цзинь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Скругленный прямоугольник 11"/>
            <p:cNvSpPr/>
            <p:nvPr/>
          </p:nvSpPr>
          <p:spPr>
            <a:xfrm>
              <a:off x="2518349" y="5906124"/>
              <a:ext cx="1993692" cy="464695"/>
            </a:xfrm>
            <a:prstGeom prst="roundRect">
              <a:avLst/>
            </a:prstGeom>
            <a:ln>
              <a:solidFill>
                <a:srgbClr val="80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800000"/>
                  </a:solidFill>
                </a:rPr>
                <a:t>Управление</a:t>
              </a:r>
              <a:endParaRPr lang="ru-RU" b="1" dirty="0">
                <a:solidFill>
                  <a:srgbClr val="800000"/>
                </a:solidFill>
              </a:endParaRPr>
            </a:p>
          </p:txBody>
        </p:sp>
        <p:sp>
          <p:nvSpPr>
            <p:cNvPr id="13" name="Скругленный прямоугольник 12"/>
            <p:cNvSpPr/>
            <p:nvPr/>
          </p:nvSpPr>
          <p:spPr>
            <a:xfrm>
              <a:off x="4512041" y="5906123"/>
              <a:ext cx="1993692" cy="464695"/>
            </a:xfrm>
            <a:prstGeom prst="roundRect">
              <a:avLst/>
            </a:prstGeom>
            <a:ln>
              <a:solidFill>
                <a:srgbClr val="80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 err="1" smtClean="0">
                  <a:solidFill>
                    <a:srgbClr val="800000"/>
                  </a:solidFill>
                </a:rPr>
                <a:t>Бохай</a:t>
              </a:r>
              <a:r>
                <a:rPr lang="ru-RU" b="1" dirty="0" smtClean="0">
                  <a:solidFill>
                    <a:srgbClr val="800000"/>
                  </a:solidFill>
                </a:rPr>
                <a:t> и </a:t>
              </a:r>
              <a:r>
                <a:rPr lang="ru-RU" b="1" dirty="0" err="1" smtClean="0">
                  <a:solidFill>
                    <a:srgbClr val="800000"/>
                  </a:solidFill>
                </a:rPr>
                <a:t>Цзинь</a:t>
              </a:r>
              <a:endParaRPr lang="ru-RU" b="1" dirty="0">
                <a:solidFill>
                  <a:srgbClr val="8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86925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27209" t="27360" r="27765" b="19485"/>
          <a:stretch/>
        </p:blipFill>
        <p:spPr>
          <a:xfrm>
            <a:off x="1043608" y="840621"/>
            <a:ext cx="7357549" cy="4905032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76511"/>
          </a:xfrm>
        </p:spPr>
        <p:txBody>
          <a:bodyPr/>
          <a:lstStyle/>
          <a:p>
            <a:r>
              <a:rPr lang="ru-RU" b="1" dirty="0">
                <a:solidFill>
                  <a:srgbClr val="800000"/>
                </a:solidFill>
              </a:rPr>
              <a:t>Население </a:t>
            </a:r>
            <a:r>
              <a:rPr lang="ru-RU" b="1" dirty="0" err="1" smtClean="0">
                <a:solidFill>
                  <a:srgbClr val="800000"/>
                </a:solidFill>
              </a:rPr>
              <a:t>Цзинь</a:t>
            </a:r>
            <a:endParaRPr lang="ru-RU" dirty="0"/>
          </a:p>
        </p:txBody>
      </p:sp>
      <p:grpSp>
        <p:nvGrpSpPr>
          <p:cNvPr id="11" name="Группа 10"/>
          <p:cNvGrpSpPr/>
          <p:nvPr/>
        </p:nvGrpSpPr>
        <p:grpSpPr>
          <a:xfrm>
            <a:off x="1627714" y="5935125"/>
            <a:ext cx="5888571" cy="648075"/>
            <a:chOff x="524657" y="5906121"/>
            <a:chExt cx="5981076" cy="464698"/>
          </a:xfrm>
        </p:grpSpPr>
        <p:sp>
          <p:nvSpPr>
            <p:cNvPr id="12" name="Скругленный прямоугольник 11">
              <a:hlinkClick r:id="" action="ppaction://noaction"/>
            </p:cNvPr>
            <p:cNvSpPr/>
            <p:nvPr/>
          </p:nvSpPr>
          <p:spPr>
            <a:xfrm>
              <a:off x="524657" y="5906121"/>
              <a:ext cx="1993692" cy="464695"/>
            </a:xfrm>
            <a:prstGeom prst="roundRect">
              <a:avLst/>
            </a:prstGeom>
            <a:solidFill>
              <a:srgbClr val="800000"/>
            </a:solidFill>
            <a:ln>
              <a:solidFill>
                <a:srgbClr val="80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bg1"/>
                  </a:solidFill>
                </a:rPr>
                <a:t>Население </a:t>
              </a:r>
              <a:r>
                <a:rPr lang="ru-RU" b="1" dirty="0" err="1" smtClean="0">
                  <a:solidFill>
                    <a:schemeClr val="bg1"/>
                  </a:solidFill>
                </a:rPr>
                <a:t>Цзинь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  <p:sp>
          <p:nvSpPr>
            <p:cNvPr id="17" name="Скругленный прямоугольник 16"/>
            <p:cNvSpPr/>
            <p:nvPr/>
          </p:nvSpPr>
          <p:spPr>
            <a:xfrm>
              <a:off x="2518349" y="5906124"/>
              <a:ext cx="1993692" cy="464695"/>
            </a:xfrm>
            <a:prstGeom prst="roundRect">
              <a:avLst/>
            </a:prstGeom>
            <a:ln>
              <a:solidFill>
                <a:srgbClr val="80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800000"/>
                  </a:solidFill>
                </a:rPr>
                <a:t>Управление</a:t>
              </a:r>
              <a:endParaRPr lang="ru-RU" b="1" dirty="0">
                <a:solidFill>
                  <a:srgbClr val="800000"/>
                </a:solidFill>
              </a:endParaRPr>
            </a:p>
          </p:txBody>
        </p:sp>
        <p:sp>
          <p:nvSpPr>
            <p:cNvPr id="18" name="Скругленный прямоугольник 17"/>
            <p:cNvSpPr/>
            <p:nvPr/>
          </p:nvSpPr>
          <p:spPr>
            <a:xfrm>
              <a:off x="4512041" y="5906123"/>
              <a:ext cx="1993692" cy="464695"/>
            </a:xfrm>
            <a:prstGeom prst="roundRect">
              <a:avLst/>
            </a:prstGeom>
            <a:ln>
              <a:solidFill>
                <a:srgbClr val="80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 err="1" smtClean="0">
                  <a:solidFill>
                    <a:srgbClr val="800000"/>
                  </a:solidFill>
                </a:rPr>
                <a:t>Бохай</a:t>
              </a:r>
              <a:r>
                <a:rPr lang="ru-RU" b="1" dirty="0" smtClean="0">
                  <a:solidFill>
                    <a:srgbClr val="800000"/>
                  </a:solidFill>
                </a:rPr>
                <a:t> и </a:t>
              </a:r>
              <a:r>
                <a:rPr lang="ru-RU" b="1" dirty="0" err="1" smtClean="0">
                  <a:solidFill>
                    <a:srgbClr val="800000"/>
                  </a:solidFill>
                </a:rPr>
                <a:t>Цзинь</a:t>
              </a:r>
              <a:endParaRPr lang="ru-RU" b="1" dirty="0">
                <a:solidFill>
                  <a:srgbClr val="8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78934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27209" t="27360" r="27765" b="19485"/>
          <a:stretch/>
        </p:blipFill>
        <p:spPr>
          <a:xfrm>
            <a:off x="408269" y="1080489"/>
            <a:ext cx="8352928" cy="5568618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76511"/>
          </a:xfrm>
        </p:spPr>
        <p:txBody>
          <a:bodyPr/>
          <a:lstStyle/>
          <a:p>
            <a:r>
              <a:rPr lang="ru-RU" b="1" dirty="0">
                <a:solidFill>
                  <a:srgbClr val="800000"/>
                </a:solidFill>
              </a:rPr>
              <a:t>Население </a:t>
            </a:r>
            <a:r>
              <a:rPr lang="ru-RU" b="1" dirty="0" err="1" smtClean="0">
                <a:solidFill>
                  <a:srgbClr val="800000"/>
                </a:solidFill>
              </a:rPr>
              <a:t>Цзинь</a:t>
            </a:r>
            <a:endParaRPr lang="ru-RU" dirty="0"/>
          </a:p>
        </p:txBody>
      </p:sp>
      <p:pic>
        <p:nvPicPr>
          <p:cNvPr id="8" name="Рисунок 7">
            <a:hlinkClick r:id="" action="ppaction://macro?name=DragandDrop"/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51688" y="4807694"/>
            <a:ext cx="720081" cy="1872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>
            <a:hlinkClick r:id="" action="ppaction://macro?name=DragandDrop"/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9187" y="806643"/>
            <a:ext cx="1233251" cy="9763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>
            <a:hlinkClick r:id="" action="ppaction://macro?name=DragandDrop"/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2335" y="5008059"/>
            <a:ext cx="659775" cy="14718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>
            <a:hlinkClick r:id="" action="ppaction://macro?name=DragandDrop"/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27054" y="1012409"/>
            <a:ext cx="1078836" cy="9285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6804248" y="2204864"/>
            <a:ext cx="1882552" cy="0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6444208" y="3429000"/>
            <a:ext cx="2316989" cy="0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7452320" y="5419045"/>
            <a:ext cx="1308877" cy="1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5148064" y="6649107"/>
            <a:ext cx="3755954" cy="0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7171748" y="4621456"/>
            <a:ext cx="1589449" cy="14804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5579639" y="3947240"/>
            <a:ext cx="3107161" cy="37076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289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27209" t="27360" r="27765" b="19485"/>
          <a:stretch/>
        </p:blipFill>
        <p:spPr>
          <a:xfrm>
            <a:off x="408269" y="1080489"/>
            <a:ext cx="8352928" cy="5568618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76511"/>
          </a:xfrm>
        </p:spPr>
        <p:txBody>
          <a:bodyPr/>
          <a:lstStyle/>
          <a:p>
            <a:r>
              <a:rPr lang="ru-RU" b="1" dirty="0">
                <a:solidFill>
                  <a:srgbClr val="800000"/>
                </a:solidFill>
              </a:rPr>
              <a:t>Население </a:t>
            </a:r>
            <a:r>
              <a:rPr lang="ru-RU" b="1" dirty="0" err="1" smtClean="0">
                <a:solidFill>
                  <a:srgbClr val="800000"/>
                </a:solidFill>
              </a:rPr>
              <a:t>Цзинь</a:t>
            </a:r>
            <a:endParaRPr lang="ru-RU" dirty="0"/>
          </a:p>
        </p:txBody>
      </p:sp>
      <p:pic>
        <p:nvPicPr>
          <p:cNvPr id="8" name="Рисунок 7">
            <a:hlinkClick r:id="" action="ppaction://macro?name=DragandDrop"/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51688" y="4807694"/>
            <a:ext cx="720081" cy="1872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>
            <a:hlinkClick r:id="" action="ppaction://macro?name=DragandDrop"/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9187" y="806643"/>
            <a:ext cx="1233251" cy="9763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>
            <a:hlinkClick r:id="" action="ppaction://macro?name=DragandDrop"/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2335" y="5008059"/>
            <a:ext cx="659775" cy="14718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>
            <a:hlinkClick r:id="" action="ppaction://macro?name=DragandDrop"/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27054" y="1012409"/>
            <a:ext cx="1078836" cy="9285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6804248" y="2204864"/>
            <a:ext cx="1882552" cy="0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6444208" y="3429000"/>
            <a:ext cx="2316989" cy="0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7452320" y="5419045"/>
            <a:ext cx="1308877" cy="1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5148064" y="6649107"/>
            <a:ext cx="3755954" cy="0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7171748" y="4621456"/>
            <a:ext cx="1589449" cy="14804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5579639" y="3947240"/>
            <a:ext cx="3107161" cy="37076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6142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59259E-6 L 0.7526 0.6997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622" y="3497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22222E-6 L 0.00816 0.5150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9" y="2574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646 0.00278 L 0.68577 -0.366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65" y="-1844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 L 0.00816 -0.4740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2" y="-2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800000"/>
                </a:solidFill>
              </a:rPr>
              <a:t>Система управления </a:t>
            </a:r>
            <a:br>
              <a:rPr lang="ru-RU" dirty="0" smtClean="0">
                <a:solidFill>
                  <a:srgbClr val="800000"/>
                </a:solidFill>
              </a:rPr>
            </a:br>
            <a:r>
              <a:rPr lang="ru-RU" dirty="0" smtClean="0">
                <a:solidFill>
                  <a:srgbClr val="800000"/>
                </a:solidFill>
              </a:rPr>
              <a:t>Золотой империей</a:t>
            </a:r>
            <a:endParaRPr lang="ru-RU" dirty="0">
              <a:solidFill>
                <a:srgbClr val="8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504" y="1721070"/>
            <a:ext cx="4827965" cy="3528392"/>
          </a:xfrm>
          <a:prstGeom prst="rect">
            <a:avLst/>
          </a:prstGeom>
          <a:ln>
            <a:solidFill>
              <a:srgbClr val="800000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5076056" y="1721070"/>
            <a:ext cx="3610744" cy="5028556"/>
          </a:xfrm>
          <a:prstGeom prst="rect">
            <a:avLst/>
          </a:prstGeom>
          <a:ln>
            <a:solidFill>
              <a:srgbClr val="8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Определите, в правление какого из императоров сложилась система </a:t>
            </a:r>
            <a:r>
              <a:rPr lang="ru-RU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управления </a:t>
            </a:r>
            <a:r>
              <a:rPr lang="ru-RU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Золотой империей. Кому из своих предшественников этот </a:t>
            </a:r>
            <a:r>
              <a:rPr lang="ru-RU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император </a:t>
            </a:r>
            <a:r>
              <a:rPr lang="ru-RU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обязан завершением централизации управления</a:t>
            </a:r>
            <a:r>
              <a:rPr lang="ru-RU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Подсчитайте, сколько </a:t>
            </a:r>
            <a:r>
              <a:rPr lang="ru-RU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 и веков просуществовала данная система управления </a:t>
            </a:r>
            <a:r>
              <a:rPr lang="ru-RU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империей </a:t>
            </a:r>
            <a:r>
              <a:rPr lang="ru-RU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чжурчжэней. Почему она была уничтожена? </a:t>
            </a:r>
            <a:endParaRPr lang="ru-RU" dirty="0" smtClean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5410798"/>
            <a:ext cx="4827965" cy="1338828"/>
          </a:xfrm>
          <a:prstGeom prst="rect">
            <a:avLst/>
          </a:prstGeom>
          <a:ln>
            <a:solidFill>
              <a:srgbClr val="8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Предположите, чем занималось каждое ведомство в системе управления Золотой империи?</a:t>
            </a:r>
            <a:endParaRPr lang="ru-RU" dirty="0" smtClean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62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err="1" smtClean="0">
                <a:solidFill>
                  <a:srgbClr val="800000"/>
                </a:solidFill>
              </a:rPr>
              <a:t>Бохай</a:t>
            </a:r>
            <a:r>
              <a:rPr lang="ru-RU" sz="3600" dirty="0" smtClean="0">
                <a:solidFill>
                  <a:srgbClr val="800000"/>
                </a:solidFill>
              </a:rPr>
              <a:t> и </a:t>
            </a:r>
            <a:r>
              <a:rPr lang="ru-RU" sz="3600" dirty="0" err="1" smtClean="0">
                <a:solidFill>
                  <a:srgbClr val="800000"/>
                </a:solidFill>
              </a:rPr>
              <a:t>Цзинь</a:t>
            </a:r>
            <a:r>
              <a:rPr lang="ru-RU" sz="3600" dirty="0" smtClean="0">
                <a:solidFill>
                  <a:srgbClr val="800000"/>
                </a:solidFill>
              </a:rPr>
              <a:t>- первые государства Дальнего Востока России </a:t>
            </a:r>
            <a:endParaRPr lang="ru-RU" sz="3600" dirty="0">
              <a:solidFill>
                <a:srgbClr val="8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1561693"/>
            <a:ext cx="443195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игре задействовано 6 карточек игровых полей </a:t>
            </a: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39456" y="1417638"/>
            <a:ext cx="4275001" cy="2592288"/>
          </a:xfrm>
          <a:prstGeom prst="rect">
            <a:avLst/>
          </a:prstGeom>
        </p:spPr>
      </p:pic>
      <p:sp>
        <p:nvSpPr>
          <p:cNvPr id="5" name="Стрелка вправо 4"/>
          <p:cNvSpPr/>
          <p:nvPr/>
        </p:nvSpPr>
        <p:spPr>
          <a:xfrm>
            <a:off x="2051720" y="1988840"/>
            <a:ext cx="2487736" cy="288032"/>
          </a:xfrm>
          <a:prstGeom prst="rightArrow">
            <a:avLst/>
          </a:prstGeom>
          <a:noFill/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582426" y="2462127"/>
            <a:ext cx="29570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36 карточек,  содержащих информацию, связанную с историей государств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Бохай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Цзинь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Выгнутая вниз стрелка 7"/>
          <p:cNvSpPr/>
          <p:nvPr/>
        </p:nvSpPr>
        <p:spPr>
          <a:xfrm flipH="1">
            <a:off x="555285" y="3683408"/>
            <a:ext cx="1440160" cy="432048"/>
          </a:xfrm>
          <a:prstGeom prst="curvedUpArrow">
            <a:avLst/>
          </a:prstGeom>
          <a:noFill/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0433" y="4280427"/>
            <a:ext cx="873804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игры: быстрее всех закрыть малыми карточками игровое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1.Каждый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игрок получает карточку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игрового поля.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Ведущий оглашает карточку из общей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колоды.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Тот, кто хочет забрать её себе и накрыть фрагмент игрового поля, должен объяснить, почему он связывает эти карточки между собой иначе он не получает ничего.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528" y="2403558"/>
            <a:ext cx="1258898" cy="1258898"/>
          </a:xfrm>
          <a:prstGeom prst="rect">
            <a:avLst/>
          </a:prstGeom>
        </p:spPr>
      </p:pic>
      <p:grpSp>
        <p:nvGrpSpPr>
          <p:cNvPr id="11" name="Группа 10"/>
          <p:cNvGrpSpPr/>
          <p:nvPr/>
        </p:nvGrpSpPr>
        <p:grpSpPr>
          <a:xfrm>
            <a:off x="1627714" y="5981218"/>
            <a:ext cx="5888571" cy="648072"/>
            <a:chOff x="524657" y="5906123"/>
            <a:chExt cx="5981076" cy="464696"/>
          </a:xfrm>
        </p:grpSpPr>
        <p:sp>
          <p:nvSpPr>
            <p:cNvPr id="12" name="Скругленный прямоугольник 11">
              <a:hlinkClick r:id="" action="ppaction://noaction"/>
            </p:cNvPr>
            <p:cNvSpPr/>
            <p:nvPr/>
          </p:nvSpPr>
          <p:spPr>
            <a:xfrm>
              <a:off x="524657" y="5906124"/>
              <a:ext cx="1993692" cy="464695"/>
            </a:xfrm>
            <a:prstGeom prst="roundRect">
              <a:avLst/>
            </a:prstGeom>
            <a:ln>
              <a:solidFill>
                <a:srgbClr val="80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800000"/>
                  </a:solidFill>
                </a:rPr>
                <a:t>Население </a:t>
              </a:r>
              <a:r>
                <a:rPr lang="ru-RU" b="1" dirty="0" err="1" smtClean="0">
                  <a:solidFill>
                    <a:srgbClr val="800000"/>
                  </a:solidFill>
                </a:rPr>
                <a:t>Цзинь</a:t>
              </a:r>
              <a:endParaRPr lang="ru-RU" b="1" dirty="0">
                <a:solidFill>
                  <a:srgbClr val="800000"/>
                </a:solidFill>
              </a:endParaRPr>
            </a:p>
          </p:txBody>
        </p:sp>
        <p:sp>
          <p:nvSpPr>
            <p:cNvPr id="13" name="Скругленный прямоугольник 12"/>
            <p:cNvSpPr/>
            <p:nvPr/>
          </p:nvSpPr>
          <p:spPr>
            <a:xfrm>
              <a:off x="2518349" y="5906124"/>
              <a:ext cx="1993692" cy="464695"/>
            </a:xfrm>
            <a:prstGeom prst="roundRect">
              <a:avLst/>
            </a:prstGeom>
            <a:ln>
              <a:solidFill>
                <a:srgbClr val="80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800000"/>
                  </a:solidFill>
                </a:rPr>
                <a:t>Управление</a:t>
              </a:r>
              <a:endParaRPr lang="ru-RU" b="1" dirty="0">
                <a:solidFill>
                  <a:srgbClr val="800000"/>
                </a:solidFill>
              </a:endParaRPr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4512041" y="5906123"/>
              <a:ext cx="1993692" cy="464695"/>
            </a:xfrm>
            <a:prstGeom prst="roundRect">
              <a:avLst/>
            </a:prstGeom>
            <a:solidFill>
              <a:srgbClr val="800000"/>
            </a:solidFill>
            <a:ln>
              <a:solidFill>
                <a:srgbClr val="80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 err="1" smtClean="0">
                  <a:solidFill>
                    <a:schemeClr val="bg1"/>
                  </a:solidFill>
                </a:rPr>
                <a:t>Бохай</a:t>
              </a:r>
              <a:r>
                <a:rPr lang="ru-RU" b="1" dirty="0" smtClean="0">
                  <a:solidFill>
                    <a:schemeClr val="bg1"/>
                  </a:solidFill>
                </a:rPr>
                <a:t> и </a:t>
              </a:r>
              <a:r>
                <a:rPr lang="ru-RU" b="1" dirty="0" err="1" smtClean="0">
                  <a:solidFill>
                    <a:schemeClr val="bg1"/>
                  </a:solidFill>
                </a:rPr>
                <a:t>Цзинь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88469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7 L 0.63211 -0.133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97" y="-6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НАЧАЛЬНОЕ ПОЛОЖЕНИЕ" val="388,6035;542,9541"/>
  <p:tag name="ПОЛОЖЕНИЕ ОБЛАСТИ" val="67,1484203125;84,02343828125"/>
  <p:tag name="ЗАКЛЮЧИТЕЛЬНОЕ ПОЛОЖЕНИЕ" val="301,416;557,7198;234,9707203125;472,2900382812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НАЧАЛЬНОЕ ПОЛОЖЕНИЕ" val="63,5152;13,32181"/>
  <p:tag name="ПОЛОЖЕНИЕ ОБЛАСТИ" val="2,46093637695316;67,8515941894531"/>
  <p:tag name="КОНЕЧНОЕ ПОЛОЖЕНИЕ" val="445,663636376953;495,313994189453"/>
  <p:tag name="ЗАКЛЮЧИТЕЛЬНОЕ ПОЛОЖЕНИЕ" val="447,4214;532,228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НАЧАЛЬНОЕ ПОЛОЖЕНИЕ" val="459,6191;211,0791"/>
  <p:tag name="ПОЛОЖЕНИЕ ОБЛАСТИ" val="69,2577828125;86,13280078125"/>
  <p:tag name="ЗАКЛЮЧИТЕЛЬНОЕ ПОЛОЖЕНИЕ" val="162,1973;559,8292;230,7519828125;468,0713007812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НАЧАЛЬНОЕ ПОЛОЖЕНИЕ" val="386,4942;40,92284"/>
  <p:tag name="ПОЛОЖЕНИЕ ОБЛАСТИ" val="73,1249980712891;90,35156328125"/>
  <p:tag name="ЗАКЛЮЧИТЕЛЬНОЕ ПОЛОЖЕНИЕ" val="193,1348;384,7509;232,509798071289;470,1806632812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НАЧАЛЬНОЕ ПОЛОЖЕНИЕ" val="389,3066;381,9385"/>
  <p:tag name="ПОЛОЖЕНИЕ ОБЛАСТИ" val="72,7734480712891;87,5390584106445"/>
  <p:tag name="ЗАКЛЮЧИТЕЛЬНОЕ ПОЛОЖЕНИЕ" val="189,6191;45,84472;232,861348071289;131,97755841064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НАЧАЛЬНОЕ ПОЛОЖЕНИЕ" val="388,6035;211,0791"/>
  <p:tag name="ПОЛОЖЕНИЕ ОБЛАСТИ" val="69,9609300537109;86,8359456518555"/>
  <p:tag name="ЗАКЛЮЧИТЕЛЬНОЕ ПОЛОЖЕНИЕ" val="180,4785;211,0791;233,564430053711;131,97751565185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НАЧАЛЬНОЕ ПОЛОЖЕНИЕ" val="458,916;381,9385"/>
  <p:tag name="ПОЛОЖЕНИЕ ОБЛАСТИ" val="67,1484050537109;87,8905577636719"/>
  <p:tag name="ЗАКЛЮЧИТЕЛЬНОЕ ПОЛОЖЕНИЕ" val="293,6816;393,1885;232,158205053711;465,61035776367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НАЧАЛЬНОЕ ПОЛОЖЕНИЕ" val="458,2129;543,6572"/>
  <p:tag name="ПОЛОЖЕНИЕ ОБЛАСТИ" val="71,0156480712891;84,7265406518555"/>
  <p:tag name="ЗАКЛЮЧИТЕЛЬНОЕ ПОЛОЖЕНИЕ" val="300,7129;211,7822;231,806648071289;127,05567065185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НАЧАЛЬНОЕ ПОЛОЖЕНИЕ" val="458,916;42,32913"/>
  <p:tag name="ПОЛОЖЕНИЕ ОБЛАСТИ" val="67,8515425537109;88,9453135400391"/>
  <p:tag name="ЗАКЛЮЧИТЕЛЬНОЕ ПОЛОЖЕНИЕ" val="291,5723;51,46976;233,564442553711;131,27444354003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НАЧАЛЬНОЕ ПОЛОЖЕНИЕ" val="63,5152;13,32181"/>
  <p:tag name="ПОЛОЖЕНИЕ ОБЛАСТИ" val="2,46093637695316;67,8515941894531"/>
  <p:tag name="КОНЕЧНОЕ ПОЛОЖЕНИЕ" val="445,663636376953;495,313994189453"/>
  <p:tag name="ЗАКЛЮЧИТЕЛЬНОЕ ПОЛОЖЕНИЕ" val="447,4214;532,2281"/>
</p:tagLst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1600</TotalTime>
  <Words>249</Words>
  <Application>Microsoft Office PowerPoint</Application>
  <PresentationFormat>Экран (4:3)</PresentationFormat>
  <Paragraphs>61</Paragraphs>
  <Slides>8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Clarendon BT</vt:lpstr>
      <vt:lpstr>Georgia</vt:lpstr>
      <vt:lpstr>Times New Roman</vt:lpstr>
      <vt:lpstr>Оформление по умолчанию</vt:lpstr>
      <vt:lpstr>ПЕРВЫЕ ГОСУДАРСТВА НА ТЕРРИТОРИИ РОССИЙСКОГО ДАЛЬНЕГО ВОСТОКА</vt:lpstr>
      <vt:lpstr>Презентация PowerPoint</vt:lpstr>
      <vt:lpstr>Население Цзинь</vt:lpstr>
      <vt:lpstr>Население Цзинь</vt:lpstr>
      <vt:lpstr>Население Цзинь</vt:lpstr>
      <vt:lpstr>Население Цзинь</vt:lpstr>
      <vt:lpstr>Система управления  Золотой империей</vt:lpstr>
      <vt:lpstr>Бохай и Цзинь- первые государства Дальнего Востока России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Драгункин Никита Сергеевич</cp:lastModifiedBy>
  <cp:revision>150</cp:revision>
  <dcterms:created xsi:type="dcterms:W3CDTF">2010-04-23T03:00:43Z</dcterms:created>
  <dcterms:modified xsi:type="dcterms:W3CDTF">2026-04-14T23:35:01Z</dcterms:modified>
</cp:coreProperties>
</file>