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1" r:id="rId2"/>
    <p:sldId id="265" r:id="rId3"/>
    <p:sldId id="266" r:id="rId4"/>
    <p:sldId id="267" r:id="rId5"/>
    <p:sldId id="269" r:id="rId6"/>
    <p:sldId id="270" r:id="rId7"/>
    <p:sldId id="274" r:id="rId8"/>
    <p:sldId id="271" r:id="rId9"/>
    <p:sldId id="275" r:id="rId10"/>
    <p:sldId id="276" r:id="rId11"/>
    <p:sldId id="273" r:id="rId12"/>
  </p:sldIdLst>
  <p:sldSz cx="12192000" cy="6858000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815EC-B028-439C-95CD-D2F15432FA3F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DF16DF-2157-4F12-90AF-82B82A51FCD3}">
      <dgm:prSet phldrT="[Текст]" custT="1"/>
      <dgm:spPr/>
      <dgm:t>
        <a:bodyPr/>
        <a:lstStyle/>
        <a:p>
          <a:r>
            <a:rPr lang="ru-RU" sz="1400" dirty="0" smtClean="0"/>
            <a:t>Как Стеллерова корова связана с научными экспедициями</a:t>
          </a:r>
        </a:p>
        <a:p>
          <a:r>
            <a:rPr lang="en-US" sz="1400" dirty="0" smtClean="0"/>
            <a:t>XVIII</a:t>
          </a:r>
          <a:r>
            <a:rPr lang="ru-RU" sz="1400" dirty="0" smtClean="0"/>
            <a:t> века?</a:t>
          </a:r>
          <a:endParaRPr lang="ru-RU" sz="1400" dirty="0"/>
        </a:p>
      </dgm:t>
    </dgm:pt>
    <dgm:pt modelId="{9204C1CA-9EA5-44FF-8526-96570FD8C843}" type="parTrans" cxnId="{82FE55B9-8FA0-414F-9CC6-36FD0ED95075}">
      <dgm:prSet/>
      <dgm:spPr/>
      <dgm:t>
        <a:bodyPr/>
        <a:lstStyle/>
        <a:p>
          <a:endParaRPr lang="ru-RU"/>
        </a:p>
      </dgm:t>
    </dgm:pt>
    <dgm:pt modelId="{E87B50DA-F5FA-4340-ABFA-2E759FC28AFB}" type="sibTrans" cxnId="{82FE55B9-8FA0-414F-9CC6-36FD0ED95075}">
      <dgm:prSet/>
      <dgm:spPr/>
      <dgm:t>
        <a:bodyPr/>
        <a:lstStyle/>
        <a:p>
          <a:endParaRPr lang="ru-RU"/>
        </a:p>
      </dgm:t>
    </dgm:pt>
    <dgm:pt modelId="{7DDB13C2-AB32-4225-BFD4-79F971FD7D1F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1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4F6D4-B1F4-4959-BA05-DB070B0990B9}" type="parTrans" cxnId="{5E83D4B5-25DE-47EC-8137-60B35116A4D9}">
      <dgm:prSet/>
      <dgm:spPr/>
      <dgm:t>
        <a:bodyPr/>
        <a:lstStyle/>
        <a:p>
          <a:endParaRPr lang="ru-RU"/>
        </a:p>
      </dgm:t>
    </dgm:pt>
    <dgm:pt modelId="{E17986A5-6967-4EB6-8E70-B26BC6865549}" type="sibTrans" cxnId="{5E83D4B5-25DE-47EC-8137-60B35116A4D9}">
      <dgm:prSet/>
      <dgm:spPr/>
      <dgm:t>
        <a:bodyPr/>
        <a:lstStyle/>
        <a:p>
          <a:endParaRPr lang="ru-RU"/>
        </a:p>
      </dgm:t>
    </dgm:pt>
    <dgm:pt modelId="{DC6F2DA9-FE7D-48F7-9593-E2AD51D4B561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2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3A0AF-BF71-49EA-AB9C-AD5A7C5672D0}" type="parTrans" cxnId="{7DDCD108-DDAF-4104-B46F-816FBEE10EA5}">
      <dgm:prSet/>
      <dgm:spPr/>
      <dgm:t>
        <a:bodyPr/>
        <a:lstStyle/>
        <a:p>
          <a:endParaRPr lang="ru-RU"/>
        </a:p>
      </dgm:t>
    </dgm:pt>
    <dgm:pt modelId="{F71D1356-43A7-4EB2-BFD3-09C70A081C13}" type="sibTrans" cxnId="{7DDCD108-DDAF-4104-B46F-816FBEE10EA5}">
      <dgm:prSet/>
      <dgm:spPr/>
      <dgm:t>
        <a:bodyPr/>
        <a:lstStyle/>
        <a:p>
          <a:endParaRPr lang="ru-RU"/>
        </a:p>
      </dgm:t>
    </dgm:pt>
    <dgm:pt modelId="{52D3E956-2E29-4F11-9E14-2C3CAF44C794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3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F8035-2777-415D-8F90-123B4700B185}" type="parTrans" cxnId="{CEFF8F27-30F6-4B00-91F7-74FB17F32C17}">
      <dgm:prSet/>
      <dgm:spPr/>
      <dgm:t>
        <a:bodyPr/>
        <a:lstStyle/>
        <a:p>
          <a:endParaRPr lang="ru-RU"/>
        </a:p>
      </dgm:t>
    </dgm:pt>
    <dgm:pt modelId="{67E3349F-9AFD-45C2-BA9A-5FF4083E4946}" type="sibTrans" cxnId="{CEFF8F27-30F6-4B00-91F7-74FB17F32C17}">
      <dgm:prSet/>
      <dgm:spPr/>
      <dgm:t>
        <a:bodyPr/>
        <a:lstStyle/>
        <a:p>
          <a:endParaRPr lang="ru-RU"/>
        </a:p>
      </dgm:t>
    </dgm:pt>
    <dgm:pt modelId="{FCFD6E12-49D6-4415-8F2C-146758AB8E31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4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5CE62D-73EB-46F9-B9D4-B80ACFA90BF1}" type="parTrans" cxnId="{B4892C65-4DFC-42FC-BA41-70D6F9E5C122}">
      <dgm:prSet/>
      <dgm:spPr/>
      <dgm:t>
        <a:bodyPr/>
        <a:lstStyle/>
        <a:p>
          <a:endParaRPr lang="ru-RU"/>
        </a:p>
      </dgm:t>
    </dgm:pt>
    <dgm:pt modelId="{57A64EB6-76F7-4B89-BB5E-F3453F2505B4}" type="sibTrans" cxnId="{B4892C65-4DFC-42FC-BA41-70D6F9E5C122}">
      <dgm:prSet/>
      <dgm:spPr/>
      <dgm:t>
        <a:bodyPr/>
        <a:lstStyle/>
        <a:p>
          <a:endParaRPr lang="ru-RU"/>
        </a:p>
      </dgm:t>
    </dgm:pt>
    <dgm:pt modelId="{84B83008-A1E7-4981-9EDE-F534F67AEB20}">
      <dgm:prSet phldrT="[Текст]" custT="1"/>
      <dgm:spPr/>
      <dgm:t>
        <a:bodyPr/>
        <a:lstStyle/>
        <a:p>
          <a:pPr algn="ctr"/>
          <a:r>
            <a:rPr lang="ru-RU" sz="1800" dirty="0" smtClean="0"/>
            <a:t>И вот что мы узнали о Стеллеровой корове…</a:t>
          </a:r>
          <a:endParaRPr lang="ru-RU" sz="1800" dirty="0"/>
        </a:p>
      </dgm:t>
    </dgm:pt>
    <dgm:pt modelId="{4DAA4051-70F9-4D32-891B-BF302C5921F6}" type="parTrans" cxnId="{961D1B1D-7E3A-4F06-BC64-13EC6DE7EB5E}">
      <dgm:prSet/>
      <dgm:spPr/>
      <dgm:t>
        <a:bodyPr/>
        <a:lstStyle/>
        <a:p>
          <a:endParaRPr lang="ru-RU"/>
        </a:p>
      </dgm:t>
    </dgm:pt>
    <dgm:pt modelId="{E69F0918-E5C0-49EF-81D3-3800FCD20CFD}" type="sibTrans" cxnId="{961D1B1D-7E3A-4F06-BC64-13EC6DE7EB5E}">
      <dgm:prSet/>
      <dgm:spPr/>
      <dgm:t>
        <a:bodyPr/>
        <a:lstStyle/>
        <a:p>
          <a:endParaRPr lang="ru-RU"/>
        </a:p>
      </dgm:t>
    </dgm:pt>
    <dgm:pt modelId="{B2DFBE76-BA71-452D-8887-48D8FA33E1EF}">
      <dgm:prSet custT="1"/>
      <dgm:spPr/>
      <dgm:t>
        <a:bodyPr/>
        <a:lstStyle/>
        <a:p>
          <a:r>
            <a:rPr lang="ru-RU" sz="1100" dirty="0" smtClean="0"/>
            <a:t>Эвенкийский календарь</a:t>
          </a:r>
          <a:endParaRPr lang="ru-RU" sz="1100" dirty="0"/>
        </a:p>
      </dgm:t>
    </dgm:pt>
    <dgm:pt modelId="{7579C482-5A9E-4FD4-AC52-F464E5F07D9A}" type="parTrans" cxnId="{C7886862-EE02-44F7-BCEF-311FF44A4D5B}">
      <dgm:prSet/>
      <dgm:spPr/>
      <dgm:t>
        <a:bodyPr/>
        <a:lstStyle/>
        <a:p>
          <a:endParaRPr lang="ru-RU"/>
        </a:p>
      </dgm:t>
    </dgm:pt>
    <dgm:pt modelId="{609A51E0-D23B-4AD5-B440-8C0D29FD3CE5}" type="sibTrans" cxnId="{C7886862-EE02-44F7-BCEF-311FF44A4D5B}">
      <dgm:prSet/>
      <dgm:spPr/>
      <dgm:t>
        <a:bodyPr/>
        <a:lstStyle/>
        <a:p>
          <a:endParaRPr lang="ru-RU"/>
        </a:p>
      </dgm:t>
    </dgm:pt>
    <dgm:pt modelId="{F143B160-FE75-4673-AC0A-83CB522871B5}">
      <dgm:prSet custT="1"/>
      <dgm:spPr/>
      <dgm:t>
        <a:bodyPr/>
        <a:lstStyle/>
        <a:p>
          <a:r>
            <a:rPr lang="ru-RU" sz="1100" dirty="0" smtClean="0"/>
            <a:t>Корабельная пушка</a:t>
          </a:r>
          <a:endParaRPr lang="ru-RU" sz="1100" dirty="0"/>
        </a:p>
      </dgm:t>
    </dgm:pt>
    <dgm:pt modelId="{30A7AF33-EA6C-4DCC-A4B9-7D1873B5E90B}" type="parTrans" cxnId="{93255F8B-2F83-44A0-A30C-682BD3CB6C96}">
      <dgm:prSet/>
      <dgm:spPr/>
      <dgm:t>
        <a:bodyPr/>
        <a:lstStyle/>
        <a:p>
          <a:endParaRPr lang="ru-RU"/>
        </a:p>
      </dgm:t>
    </dgm:pt>
    <dgm:pt modelId="{5096A94F-B5BE-467C-A26E-B3E9D492679D}" type="sibTrans" cxnId="{93255F8B-2F83-44A0-A30C-682BD3CB6C96}">
      <dgm:prSet/>
      <dgm:spPr/>
      <dgm:t>
        <a:bodyPr/>
        <a:lstStyle/>
        <a:p>
          <a:endParaRPr lang="ru-RU"/>
        </a:p>
      </dgm:t>
    </dgm:pt>
    <dgm:pt modelId="{393E369A-3613-494A-8D29-7DA7165AD440}">
      <dgm:prSet custT="1"/>
      <dgm:spPr/>
      <dgm:t>
        <a:bodyPr/>
        <a:lstStyle/>
        <a:p>
          <a:r>
            <a:rPr lang="ru-RU" sz="1100" dirty="0" smtClean="0"/>
            <a:t>Российские </a:t>
          </a:r>
          <a:r>
            <a:rPr lang="ru-RU" sz="1100" dirty="0" err="1" smtClean="0"/>
            <a:t>колумбы</a:t>
          </a:r>
          <a:endParaRPr lang="ru-RU" sz="1100" dirty="0"/>
        </a:p>
      </dgm:t>
    </dgm:pt>
    <dgm:pt modelId="{116ED47E-C295-4D23-A89E-01533C839187}" type="parTrans" cxnId="{9B5FA587-0A90-4E2D-BDBC-3D48D39B4023}">
      <dgm:prSet/>
      <dgm:spPr/>
      <dgm:t>
        <a:bodyPr/>
        <a:lstStyle/>
        <a:p>
          <a:endParaRPr lang="ru-RU"/>
        </a:p>
      </dgm:t>
    </dgm:pt>
    <dgm:pt modelId="{AD8477E6-BA13-4360-A92E-19D3A5E9757A}" type="sibTrans" cxnId="{9B5FA587-0A90-4E2D-BDBC-3D48D39B4023}">
      <dgm:prSet/>
      <dgm:spPr/>
      <dgm:t>
        <a:bodyPr/>
        <a:lstStyle/>
        <a:p>
          <a:endParaRPr lang="ru-RU"/>
        </a:p>
      </dgm:t>
    </dgm:pt>
    <dgm:pt modelId="{EAE31544-ABB4-41D8-A024-B35E7D6F06CA}">
      <dgm:prSet custT="1"/>
      <dgm:spPr/>
      <dgm:t>
        <a:bodyPr/>
        <a:lstStyle/>
        <a:p>
          <a:r>
            <a:rPr lang="ru-RU" sz="1100" dirty="0" smtClean="0"/>
            <a:t>Россия на берегах Америки</a:t>
          </a:r>
          <a:endParaRPr lang="ru-RU" sz="1100" dirty="0"/>
        </a:p>
      </dgm:t>
    </dgm:pt>
    <dgm:pt modelId="{160CEF7D-21A1-44F9-855F-F7969FA4D7E5}" type="parTrans" cxnId="{C9211144-8AD5-4CDF-B1C3-BFEA68F4CD5B}">
      <dgm:prSet/>
      <dgm:spPr/>
      <dgm:t>
        <a:bodyPr/>
        <a:lstStyle/>
        <a:p>
          <a:endParaRPr lang="ru-RU"/>
        </a:p>
      </dgm:t>
    </dgm:pt>
    <dgm:pt modelId="{385FFD4D-483F-44D0-A220-6D78AEEF2767}" type="sibTrans" cxnId="{C9211144-8AD5-4CDF-B1C3-BFEA68F4CD5B}">
      <dgm:prSet/>
      <dgm:spPr/>
      <dgm:t>
        <a:bodyPr/>
        <a:lstStyle/>
        <a:p>
          <a:endParaRPr lang="ru-RU"/>
        </a:p>
      </dgm:t>
    </dgm:pt>
    <dgm:pt modelId="{F96D4951-05E7-48F7-9665-EB434996984C}">
      <dgm:prSet custT="1"/>
      <dgm:spPr/>
      <dgm:t>
        <a:bodyPr/>
        <a:lstStyle/>
        <a:p>
          <a:r>
            <a:rPr lang="ru-RU" sz="1100" dirty="0" smtClean="0"/>
            <a:t>1 фрагмент</a:t>
          </a:r>
          <a:endParaRPr lang="ru-RU" sz="1100" dirty="0"/>
        </a:p>
      </dgm:t>
    </dgm:pt>
    <dgm:pt modelId="{714CEE6D-B744-4075-9DE6-FB901F9E7A0D}" type="parTrans" cxnId="{BE714810-DA85-47ED-B441-0BBB792C30BC}">
      <dgm:prSet/>
      <dgm:spPr/>
      <dgm:t>
        <a:bodyPr/>
        <a:lstStyle/>
        <a:p>
          <a:endParaRPr lang="ru-RU"/>
        </a:p>
      </dgm:t>
    </dgm:pt>
    <dgm:pt modelId="{12F041BB-69CF-433E-89B6-FDD0FFE08F11}" type="sibTrans" cxnId="{BE714810-DA85-47ED-B441-0BBB792C30BC}">
      <dgm:prSet/>
      <dgm:spPr/>
      <dgm:t>
        <a:bodyPr/>
        <a:lstStyle/>
        <a:p>
          <a:endParaRPr lang="ru-RU"/>
        </a:p>
      </dgm:t>
    </dgm:pt>
    <dgm:pt modelId="{5EA89F5A-74CF-464C-8431-BD7FF95CE7AF}">
      <dgm:prSet custT="1"/>
      <dgm:spPr/>
      <dgm:t>
        <a:bodyPr/>
        <a:lstStyle/>
        <a:p>
          <a:r>
            <a:rPr lang="ru-RU" sz="1100" dirty="0" smtClean="0"/>
            <a:t>2 фрагмент</a:t>
          </a:r>
          <a:endParaRPr lang="ru-RU" sz="1100" dirty="0"/>
        </a:p>
      </dgm:t>
    </dgm:pt>
    <dgm:pt modelId="{5FCDD5A2-DA7C-40C4-A01A-BBB0CE252083}" type="parTrans" cxnId="{592B1270-DC6A-40C1-924C-5BD6984A56B8}">
      <dgm:prSet/>
      <dgm:spPr/>
      <dgm:t>
        <a:bodyPr/>
        <a:lstStyle/>
        <a:p>
          <a:endParaRPr lang="ru-RU"/>
        </a:p>
      </dgm:t>
    </dgm:pt>
    <dgm:pt modelId="{3C358E7E-F2F5-4E73-9ABC-7D8970B642E0}" type="sibTrans" cxnId="{592B1270-DC6A-40C1-924C-5BD6984A56B8}">
      <dgm:prSet/>
      <dgm:spPr/>
      <dgm:t>
        <a:bodyPr/>
        <a:lstStyle/>
        <a:p>
          <a:endParaRPr lang="ru-RU"/>
        </a:p>
      </dgm:t>
    </dgm:pt>
    <dgm:pt modelId="{68CB8C8C-1814-4144-8DF3-8A0CA96483AD}">
      <dgm:prSet custT="1"/>
      <dgm:spPr/>
      <dgm:t>
        <a:bodyPr/>
        <a:lstStyle/>
        <a:p>
          <a:r>
            <a:rPr lang="ru-RU" sz="1100" dirty="0" smtClean="0"/>
            <a:t>3 фрагмент</a:t>
          </a:r>
          <a:endParaRPr lang="ru-RU" sz="1100" dirty="0"/>
        </a:p>
      </dgm:t>
    </dgm:pt>
    <dgm:pt modelId="{C0B646B9-7108-4062-B2F6-005B07010A7F}" type="parTrans" cxnId="{94977B15-5BF9-4194-8011-07C9CAE0FAD3}">
      <dgm:prSet/>
      <dgm:spPr/>
      <dgm:t>
        <a:bodyPr/>
        <a:lstStyle/>
        <a:p>
          <a:endParaRPr lang="ru-RU"/>
        </a:p>
      </dgm:t>
    </dgm:pt>
    <dgm:pt modelId="{0E79004C-8287-4B19-8366-FA72D427612A}" type="sibTrans" cxnId="{94977B15-5BF9-4194-8011-07C9CAE0FAD3}">
      <dgm:prSet/>
      <dgm:spPr/>
      <dgm:t>
        <a:bodyPr/>
        <a:lstStyle/>
        <a:p>
          <a:endParaRPr lang="ru-RU"/>
        </a:p>
      </dgm:t>
    </dgm:pt>
    <dgm:pt modelId="{650CE36E-C65F-42C8-ACF2-63E3DE50AFA1}">
      <dgm:prSet custT="1"/>
      <dgm:spPr/>
      <dgm:t>
        <a:bodyPr/>
        <a:lstStyle/>
        <a:p>
          <a:r>
            <a:rPr lang="ru-RU" sz="1100" dirty="0" smtClean="0"/>
            <a:t>4 фрагмент</a:t>
          </a:r>
          <a:endParaRPr lang="ru-RU" sz="1100" dirty="0"/>
        </a:p>
      </dgm:t>
    </dgm:pt>
    <dgm:pt modelId="{597D43C7-7CEE-41EE-8238-6573B1B20276}" type="parTrans" cxnId="{717DBEF6-3BCC-4ECF-B98E-F50115EBBDA0}">
      <dgm:prSet/>
      <dgm:spPr/>
      <dgm:t>
        <a:bodyPr/>
        <a:lstStyle/>
        <a:p>
          <a:endParaRPr lang="ru-RU"/>
        </a:p>
      </dgm:t>
    </dgm:pt>
    <dgm:pt modelId="{31E3DF0E-256C-40E1-B4D1-90B6D44E5497}" type="sibTrans" cxnId="{717DBEF6-3BCC-4ECF-B98E-F50115EBBDA0}">
      <dgm:prSet/>
      <dgm:spPr/>
      <dgm:t>
        <a:bodyPr/>
        <a:lstStyle/>
        <a:p>
          <a:endParaRPr lang="ru-RU"/>
        </a:p>
      </dgm:t>
    </dgm:pt>
    <dgm:pt modelId="{EAA954B5-7A15-4B0C-8986-C75ED73949D7}" type="pres">
      <dgm:prSet presAssocID="{291815EC-B028-439C-95CD-D2F15432FA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B62062-0FA4-460A-A738-A05EE6491F8F}" type="pres">
      <dgm:prSet presAssocID="{18DF16DF-2157-4F12-90AF-82B82A51FCD3}" presName="vertFlow" presStyleCnt="0"/>
      <dgm:spPr/>
    </dgm:pt>
    <dgm:pt modelId="{B3B29ECF-2E77-4202-8889-567DC5BF7EB0}" type="pres">
      <dgm:prSet presAssocID="{18DF16DF-2157-4F12-90AF-82B82A51FCD3}" presName="header" presStyleLbl="node1" presStyleIdx="0" presStyleCnt="6" custScaleY="366153"/>
      <dgm:spPr/>
      <dgm:t>
        <a:bodyPr/>
        <a:lstStyle/>
        <a:p>
          <a:endParaRPr lang="ru-RU"/>
        </a:p>
      </dgm:t>
    </dgm:pt>
    <dgm:pt modelId="{70727C51-A37C-4E55-83E9-0734F7D739A1}" type="pres">
      <dgm:prSet presAssocID="{18DF16DF-2157-4F12-90AF-82B82A51FCD3}" presName="hSp" presStyleCnt="0"/>
      <dgm:spPr/>
    </dgm:pt>
    <dgm:pt modelId="{86C276C2-7511-47D8-AA32-7F2F6CA05D05}" type="pres">
      <dgm:prSet presAssocID="{7DDB13C2-AB32-4225-BFD4-79F971FD7D1F}" presName="vertFlow" presStyleCnt="0"/>
      <dgm:spPr/>
    </dgm:pt>
    <dgm:pt modelId="{96C5A6C1-31D6-4E85-9B38-7484F5FA4841}" type="pres">
      <dgm:prSet presAssocID="{7DDB13C2-AB32-4225-BFD4-79F971FD7D1F}" presName="header" presStyleLbl="node1" presStyleIdx="1" presStyleCnt="6"/>
      <dgm:spPr/>
      <dgm:t>
        <a:bodyPr/>
        <a:lstStyle/>
        <a:p>
          <a:endParaRPr lang="ru-RU"/>
        </a:p>
      </dgm:t>
    </dgm:pt>
    <dgm:pt modelId="{7C4D0138-7BBD-4EEB-92AB-11CF90D62511}" type="pres">
      <dgm:prSet presAssocID="{7579C482-5A9E-4FD4-AC52-F464E5F07D9A}" presName="parTrans" presStyleLbl="sibTrans2D1" presStyleIdx="0" presStyleCnt="8"/>
      <dgm:spPr/>
      <dgm:t>
        <a:bodyPr/>
        <a:lstStyle/>
        <a:p>
          <a:endParaRPr lang="ru-RU"/>
        </a:p>
      </dgm:t>
    </dgm:pt>
    <dgm:pt modelId="{9EA2D806-CDB1-43CD-A65D-49BAB6CBC741}" type="pres">
      <dgm:prSet presAssocID="{B2DFBE76-BA71-452D-8887-48D8FA33E1EF}" presName="child" presStyleLbl="alignAccFollowNode1" presStyleIdx="0" presStyleCnt="8" custScaleY="170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2EA6A-7E7B-4461-8CD4-D0A97A3CCD27}" type="pres">
      <dgm:prSet presAssocID="{609A51E0-D23B-4AD5-B440-8C0D29FD3CE5}" presName="sibTrans" presStyleLbl="sibTrans2D1" presStyleIdx="1" presStyleCnt="8" custScaleX="99992" custScaleY="105444" custLinFactNeighborX="-42840" custLinFactNeighborY="-43760"/>
      <dgm:spPr/>
      <dgm:t>
        <a:bodyPr/>
        <a:lstStyle/>
        <a:p>
          <a:endParaRPr lang="ru-RU"/>
        </a:p>
      </dgm:t>
    </dgm:pt>
    <dgm:pt modelId="{2CB42F56-BD07-459F-9330-A94EC8EE52C2}" type="pres">
      <dgm:prSet presAssocID="{F96D4951-05E7-48F7-9665-EB434996984C}" presName="child" presStyleLbl="alignAccFollowNode1" presStyleIdx="1" presStyleCnt="8" custLinFactY="32140" custLinFactNeighborX="31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1B03C-C73D-490B-BD6A-CE348E2080F7}" type="pres">
      <dgm:prSet presAssocID="{7DDB13C2-AB32-4225-BFD4-79F971FD7D1F}" presName="hSp" presStyleCnt="0"/>
      <dgm:spPr/>
    </dgm:pt>
    <dgm:pt modelId="{1BBA5929-0320-40E5-8034-84C9746AC50A}" type="pres">
      <dgm:prSet presAssocID="{DC6F2DA9-FE7D-48F7-9593-E2AD51D4B561}" presName="vertFlow" presStyleCnt="0"/>
      <dgm:spPr/>
    </dgm:pt>
    <dgm:pt modelId="{88601975-9C1B-4135-90B9-310FF042C87F}" type="pres">
      <dgm:prSet presAssocID="{DC6F2DA9-FE7D-48F7-9593-E2AD51D4B561}" presName="header" presStyleLbl="node1" presStyleIdx="2" presStyleCnt="6"/>
      <dgm:spPr/>
      <dgm:t>
        <a:bodyPr/>
        <a:lstStyle/>
        <a:p>
          <a:endParaRPr lang="ru-RU"/>
        </a:p>
      </dgm:t>
    </dgm:pt>
    <dgm:pt modelId="{DDE3AEF0-A37B-4DD7-A3F2-C2DE7D56AFA8}" type="pres">
      <dgm:prSet presAssocID="{30A7AF33-EA6C-4DCC-A4B9-7D1873B5E90B}" presName="parTrans" presStyleLbl="sibTrans2D1" presStyleIdx="2" presStyleCnt="8"/>
      <dgm:spPr/>
      <dgm:t>
        <a:bodyPr/>
        <a:lstStyle/>
        <a:p>
          <a:endParaRPr lang="ru-RU"/>
        </a:p>
      </dgm:t>
    </dgm:pt>
    <dgm:pt modelId="{159CC757-A943-4E91-B7D2-D5535A7A211D}" type="pres">
      <dgm:prSet presAssocID="{F143B160-FE75-4673-AC0A-83CB522871B5}" presName="child" presStyleLbl="alignAccFollowNode1" presStyleIdx="2" presStyleCnt="8" custScaleY="170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3DAE9-C3AF-4AAF-8C73-CFE94C42471D}" type="pres">
      <dgm:prSet presAssocID="{5096A94F-B5BE-467C-A26E-B3E9D492679D}" presName="sibTrans" presStyleLbl="sibTrans2D1" presStyleIdx="3" presStyleCnt="8" custScaleX="93625" custScaleY="105442"/>
      <dgm:spPr/>
      <dgm:t>
        <a:bodyPr/>
        <a:lstStyle/>
        <a:p>
          <a:endParaRPr lang="ru-RU"/>
        </a:p>
      </dgm:t>
    </dgm:pt>
    <dgm:pt modelId="{CF7EB701-CD49-424F-A35B-2867C2101A9C}" type="pres">
      <dgm:prSet presAssocID="{5EA89F5A-74CF-464C-8431-BD7FF95CE7AF}" presName="child" presStyleLbl="alignAccFollowNode1" presStyleIdx="3" presStyleCnt="8" custLinFactY="29231" custLinFactNeighborX="293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68787-C473-42C8-A02C-FA4900D8602F}" type="pres">
      <dgm:prSet presAssocID="{DC6F2DA9-FE7D-48F7-9593-E2AD51D4B561}" presName="hSp" presStyleCnt="0"/>
      <dgm:spPr/>
    </dgm:pt>
    <dgm:pt modelId="{511988B8-1631-4A3C-878A-8169C1551FDB}" type="pres">
      <dgm:prSet presAssocID="{52D3E956-2E29-4F11-9E14-2C3CAF44C794}" presName="vertFlow" presStyleCnt="0"/>
      <dgm:spPr/>
    </dgm:pt>
    <dgm:pt modelId="{A8329F0A-4594-4D19-AF12-3B987E17C530}" type="pres">
      <dgm:prSet presAssocID="{52D3E956-2E29-4F11-9E14-2C3CAF44C794}" presName="header" presStyleLbl="node1" presStyleIdx="3" presStyleCnt="6"/>
      <dgm:spPr/>
      <dgm:t>
        <a:bodyPr/>
        <a:lstStyle/>
        <a:p>
          <a:endParaRPr lang="ru-RU"/>
        </a:p>
      </dgm:t>
    </dgm:pt>
    <dgm:pt modelId="{AA03EC3D-40BA-441A-B369-4FDA9E121BBC}" type="pres">
      <dgm:prSet presAssocID="{116ED47E-C295-4D23-A89E-01533C839187}" presName="parTrans" presStyleLbl="sibTrans2D1" presStyleIdx="4" presStyleCnt="8"/>
      <dgm:spPr/>
      <dgm:t>
        <a:bodyPr/>
        <a:lstStyle/>
        <a:p>
          <a:endParaRPr lang="ru-RU"/>
        </a:p>
      </dgm:t>
    </dgm:pt>
    <dgm:pt modelId="{05906F04-73A2-433F-8054-99002BA2C670}" type="pres">
      <dgm:prSet presAssocID="{393E369A-3613-494A-8D29-7DA7165AD440}" presName="child" presStyleLbl="alignAccFollowNode1" presStyleIdx="4" presStyleCnt="8" custScaleX="119067" custScaleY="169693" custLinFactNeighborX="2354" custLinFactNeighborY="65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56484-5BB1-4051-884A-BE8816EDDB50}" type="pres">
      <dgm:prSet presAssocID="{AD8477E6-BA13-4360-A92E-19D3A5E9757A}" presName="sibTrans" presStyleLbl="sibTrans2D1" presStyleIdx="5" presStyleCnt="8" custAng="21388408" custScaleX="101836" custScaleY="105444" custLinFactNeighborX="19557" custLinFactNeighborY="8752"/>
      <dgm:spPr/>
      <dgm:t>
        <a:bodyPr/>
        <a:lstStyle/>
        <a:p>
          <a:endParaRPr lang="ru-RU"/>
        </a:p>
      </dgm:t>
    </dgm:pt>
    <dgm:pt modelId="{AA5A3646-3D88-47C3-B2FD-DF7BA639B963}" type="pres">
      <dgm:prSet presAssocID="{68CB8C8C-1814-4144-8DF3-8A0CA96483AD}" presName="child" presStyleLbl="alignAccFollowNode1" presStyleIdx="5" presStyleCnt="8" custLinFactY="32827" custLinFactNeighborX="-11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B8ACB-1B9E-46DA-9972-473EEF2FADC0}" type="pres">
      <dgm:prSet presAssocID="{52D3E956-2E29-4F11-9E14-2C3CAF44C794}" presName="hSp" presStyleCnt="0"/>
      <dgm:spPr/>
    </dgm:pt>
    <dgm:pt modelId="{0A23E04B-2B8E-4DD9-A018-EA0D96F50993}" type="pres">
      <dgm:prSet presAssocID="{FCFD6E12-49D6-4415-8F2C-146758AB8E31}" presName="vertFlow" presStyleCnt="0"/>
      <dgm:spPr/>
    </dgm:pt>
    <dgm:pt modelId="{A93413E6-858D-448D-88B6-C1A40E8167DB}" type="pres">
      <dgm:prSet presAssocID="{FCFD6E12-49D6-4415-8F2C-146758AB8E31}" presName="header" presStyleLbl="node1" presStyleIdx="4" presStyleCnt="6"/>
      <dgm:spPr/>
      <dgm:t>
        <a:bodyPr/>
        <a:lstStyle/>
        <a:p>
          <a:endParaRPr lang="ru-RU"/>
        </a:p>
      </dgm:t>
    </dgm:pt>
    <dgm:pt modelId="{2EEA3764-0905-4D29-AE32-B6DAD52041BF}" type="pres">
      <dgm:prSet presAssocID="{160CEF7D-21A1-44F9-855F-F7969FA4D7E5}" presName="parTrans" presStyleLbl="sibTrans2D1" presStyleIdx="6" presStyleCnt="8"/>
      <dgm:spPr/>
      <dgm:t>
        <a:bodyPr/>
        <a:lstStyle/>
        <a:p>
          <a:endParaRPr lang="ru-RU"/>
        </a:p>
      </dgm:t>
    </dgm:pt>
    <dgm:pt modelId="{50FC9D93-67E0-4781-B41C-69E9F316EBE6}" type="pres">
      <dgm:prSet presAssocID="{EAE31544-ABB4-41D8-A024-B35E7D6F06CA}" presName="child" presStyleLbl="alignAccFollowNode1" presStyleIdx="6" presStyleCnt="8" custScaleY="170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A92F9-D258-4F90-B3FA-792898A09A38}" type="pres">
      <dgm:prSet presAssocID="{385FFD4D-483F-44D0-A220-6D78AEEF2767}" presName="sibTrans" presStyleLbl="sibTrans2D1" presStyleIdx="7" presStyleCnt="8" custScaleX="97751" custScaleY="105442"/>
      <dgm:spPr/>
      <dgm:t>
        <a:bodyPr/>
        <a:lstStyle/>
        <a:p>
          <a:endParaRPr lang="ru-RU"/>
        </a:p>
      </dgm:t>
    </dgm:pt>
    <dgm:pt modelId="{1C0C5659-7CB1-45C5-AEB7-E96F23180E8F}" type="pres">
      <dgm:prSet presAssocID="{650CE36E-C65F-42C8-ACF2-63E3DE50AFA1}" presName="child" presStyleLbl="alignAccFollowNode1" presStyleIdx="7" presStyleCnt="8" custScaleX="95855" custScaleY="99543" custLinFactY="34066" custLinFactNeighborX="358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E5F8F-D8C3-42F2-8C36-29802F32FAFE}" type="pres">
      <dgm:prSet presAssocID="{FCFD6E12-49D6-4415-8F2C-146758AB8E31}" presName="hSp" presStyleCnt="0"/>
      <dgm:spPr/>
    </dgm:pt>
    <dgm:pt modelId="{D9F43CC5-32C4-46FB-9C6F-F690F5492FF6}" type="pres">
      <dgm:prSet presAssocID="{84B83008-A1E7-4981-9EDE-F534F67AEB20}" presName="vertFlow" presStyleCnt="0"/>
      <dgm:spPr/>
    </dgm:pt>
    <dgm:pt modelId="{A29A8AB9-5E05-4E87-9EE4-306F359EC87B}" type="pres">
      <dgm:prSet presAssocID="{84B83008-A1E7-4981-9EDE-F534F67AEB20}" presName="header" presStyleLbl="node1" presStyleIdx="5" presStyleCnt="6" custScaleY="372089"/>
      <dgm:spPr/>
      <dgm:t>
        <a:bodyPr/>
        <a:lstStyle/>
        <a:p>
          <a:endParaRPr lang="ru-RU"/>
        </a:p>
      </dgm:t>
    </dgm:pt>
  </dgm:ptLst>
  <dgm:cxnLst>
    <dgm:cxn modelId="{C9211144-8AD5-4CDF-B1C3-BFEA68F4CD5B}" srcId="{FCFD6E12-49D6-4415-8F2C-146758AB8E31}" destId="{EAE31544-ABB4-41D8-A024-B35E7D6F06CA}" srcOrd="0" destOrd="0" parTransId="{160CEF7D-21A1-44F9-855F-F7969FA4D7E5}" sibTransId="{385FFD4D-483F-44D0-A220-6D78AEEF2767}"/>
    <dgm:cxn modelId="{93255F8B-2F83-44A0-A30C-682BD3CB6C96}" srcId="{DC6F2DA9-FE7D-48F7-9593-E2AD51D4B561}" destId="{F143B160-FE75-4673-AC0A-83CB522871B5}" srcOrd="0" destOrd="0" parTransId="{30A7AF33-EA6C-4DCC-A4B9-7D1873B5E90B}" sibTransId="{5096A94F-B5BE-467C-A26E-B3E9D492679D}"/>
    <dgm:cxn modelId="{D080976C-5874-421F-A292-30CBD57F5EC8}" type="presOf" srcId="{B2DFBE76-BA71-452D-8887-48D8FA33E1EF}" destId="{9EA2D806-CDB1-43CD-A65D-49BAB6CBC741}" srcOrd="0" destOrd="0" presId="urn:microsoft.com/office/officeart/2005/8/layout/lProcess1"/>
    <dgm:cxn modelId="{A98A1CA1-48B6-4659-957A-7DCE2BFAF4F3}" type="presOf" srcId="{7DDB13C2-AB32-4225-BFD4-79F971FD7D1F}" destId="{96C5A6C1-31D6-4E85-9B38-7484F5FA4841}" srcOrd="0" destOrd="0" presId="urn:microsoft.com/office/officeart/2005/8/layout/lProcess1"/>
    <dgm:cxn modelId="{C6935485-BACE-4885-82E7-41844A8D9AF6}" type="presOf" srcId="{291815EC-B028-439C-95CD-D2F15432FA3F}" destId="{EAA954B5-7A15-4B0C-8986-C75ED73949D7}" srcOrd="0" destOrd="0" presId="urn:microsoft.com/office/officeart/2005/8/layout/lProcess1"/>
    <dgm:cxn modelId="{717DBEF6-3BCC-4ECF-B98E-F50115EBBDA0}" srcId="{FCFD6E12-49D6-4415-8F2C-146758AB8E31}" destId="{650CE36E-C65F-42C8-ACF2-63E3DE50AFA1}" srcOrd="1" destOrd="0" parTransId="{597D43C7-7CEE-41EE-8238-6573B1B20276}" sibTransId="{31E3DF0E-256C-40E1-B4D1-90B6D44E5497}"/>
    <dgm:cxn modelId="{DEE25BF3-747C-4A26-9A69-7341EBC806F0}" type="presOf" srcId="{650CE36E-C65F-42C8-ACF2-63E3DE50AFA1}" destId="{1C0C5659-7CB1-45C5-AEB7-E96F23180E8F}" srcOrd="0" destOrd="0" presId="urn:microsoft.com/office/officeart/2005/8/layout/lProcess1"/>
    <dgm:cxn modelId="{CEFF8F27-30F6-4B00-91F7-74FB17F32C17}" srcId="{291815EC-B028-439C-95CD-D2F15432FA3F}" destId="{52D3E956-2E29-4F11-9E14-2C3CAF44C794}" srcOrd="3" destOrd="0" parTransId="{56CF8035-2777-415D-8F90-123B4700B185}" sibTransId="{67E3349F-9AFD-45C2-BA9A-5FF4083E4946}"/>
    <dgm:cxn modelId="{B6BF8521-EDAA-4D7C-909F-C75E8BE3CF89}" type="presOf" srcId="{393E369A-3613-494A-8D29-7DA7165AD440}" destId="{05906F04-73A2-433F-8054-99002BA2C670}" srcOrd="0" destOrd="0" presId="urn:microsoft.com/office/officeart/2005/8/layout/lProcess1"/>
    <dgm:cxn modelId="{D137EF4D-33D2-4191-80EA-EA3E462C7886}" type="presOf" srcId="{18DF16DF-2157-4F12-90AF-82B82A51FCD3}" destId="{B3B29ECF-2E77-4202-8889-567DC5BF7EB0}" srcOrd="0" destOrd="0" presId="urn:microsoft.com/office/officeart/2005/8/layout/lProcess1"/>
    <dgm:cxn modelId="{5E83D4B5-25DE-47EC-8137-60B35116A4D9}" srcId="{291815EC-B028-439C-95CD-D2F15432FA3F}" destId="{7DDB13C2-AB32-4225-BFD4-79F971FD7D1F}" srcOrd="1" destOrd="0" parTransId="{E344F6D4-B1F4-4959-BA05-DB070B0990B9}" sibTransId="{E17986A5-6967-4EB6-8E70-B26BC6865549}"/>
    <dgm:cxn modelId="{FA441D00-1033-4E50-A8EF-C04EB9C02EDC}" type="presOf" srcId="{EAE31544-ABB4-41D8-A024-B35E7D6F06CA}" destId="{50FC9D93-67E0-4781-B41C-69E9F316EBE6}" srcOrd="0" destOrd="0" presId="urn:microsoft.com/office/officeart/2005/8/layout/lProcess1"/>
    <dgm:cxn modelId="{31872932-8397-4C2E-93C7-084013DC7A97}" type="presOf" srcId="{5EA89F5A-74CF-464C-8431-BD7FF95CE7AF}" destId="{CF7EB701-CD49-424F-A35B-2867C2101A9C}" srcOrd="0" destOrd="0" presId="urn:microsoft.com/office/officeart/2005/8/layout/lProcess1"/>
    <dgm:cxn modelId="{127DEA90-6E4C-4B04-B909-3782B5695F66}" type="presOf" srcId="{7579C482-5A9E-4FD4-AC52-F464E5F07D9A}" destId="{7C4D0138-7BBD-4EEB-92AB-11CF90D62511}" srcOrd="0" destOrd="0" presId="urn:microsoft.com/office/officeart/2005/8/layout/lProcess1"/>
    <dgm:cxn modelId="{8071AFE4-E344-44C7-A6DA-FFB63C0C3353}" type="presOf" srcId="{385FFD4D-483F-44D0-A220-6D78AEEF2767}" destId="{1BDA92F9-D258-4F90-B3FA-792898A09A38}" srcOrd="0" destOrd="0" presId="urn:microsoft.com/office/officeart/2005/8/layout/lProcess1"/>
    <dgm:cxn modelId="{9F5C43D5-4DB6-456F-9D4E-F2CDD627CC39}" type="presOf" srcId="{AD8477E6-BA13-4360-A92E-19D3A5E9757A}" destId="{5DC56484-5BB1-4051-884A-BE8816EDDB50}" srcOrd="0" destOrd="0" presId="urn:microsoft.com/office/officeart/2005/8/layout/lProcess1"/>
    <dgm:cxn modelId="{7DDCD108-DDAF-4104-B46F-816FBEE10EA5}" srcId="{291815EC-B028-439C-95CD-D2F15432FA3F}" destId="{DC6F2DA9-FE7D-48F7-9593-E2AD51D4B561}" srcOrd="2" destOrd="0" parTransId="{ECF3A0AF-BF71-49EA-AB9C-AD5A7C5672D0}" sibTransId="{F71D1356-43A7-4EB2-BFD3-09C70A081C13}"/>
    <dgm:cxn modelId="{BE714810-DA85-47ED-B441-0BBB792C30BC}" srcId="{7DDB13C2-AB32-4225-BFD4-79F971FD7D1F}" destId="{F96D4951-05E7-48F7-9665-EB434996984C}" srcOrd="1" destOrd="0" parTransId="{714CEE6D-B744-4075-9DE6-FB901F9E7A0D}" sibTransId="{12F041BB-69CF-433E-89B6-FDD0FFE08F11}"/>
    <dgm:cxn modelId="{6C296A39-11C0-4C24-8007-72F40AF9D725}" type="presOf" srcId="{5096A94F-B5BE-467C-A26E-B3E9D492679D}" destId="{4E73DAE9-C3AF-4AAF-8C73-CFE94C42471D}" srcOrd="0" destOrd="0" presId="urn:microsoft.com/office/officeart/2005/8/layout/lProcess1"/>
    <dgm:cxn modelId="{975E71FF-A9D9-4571-9BC6-77AF381736FE}" type="presOf" srcId="{F143B160-FE75-4673-AC0A-83CB522871B5}" destId="{159CC757-A943-4E91-B7D2-D5535A7A211D}" srcOrd="0" destOrd="0" presId="urn:microsoft.com/office/officeart/2005/8/layout/lProcess1"/>
    <dgm:cxn modelId="{0A8B1686-1B7C-473D-A375-430008D28C59}" type="presOf" srcId="{DC6F2DA9-FE7D-48F7-9593-E2AD51D4B561}" destId="{88601975-9C1B-4135-90B9-310FF042C87F}" srcOrd="0" destOrd="0" presId="urn:microsoft.com/office/officeart/2005/8/layout/lProcess1"/>
    <dgm:cxn modelId="{4F58FE45-4121-4D61-8159-16A088B27B0E}" type="presOf" srcId="{609A51E0-D23B-4AD5-B440-8C0D29FD3CE5}" destId="{3A12EA6A-7E7B-4461-8CD4-D0A97A3CCD27}" srcOrd="0" destOrd="0" presId="urn:microsoft.com/office/officeart/2005/8/layout/lProcess1"/>
    <dgm:cxn modelId="{848390E4-CB2E-4403-9EE5-EC2CB9BA075A}" type="presOf" srcId="{116ED47E-C295-4D23-A89E-01533C839187}" destId="{AA03EC3D-40BA-441A-B369-4FDA9E121BBC}" srcOrd="0" destOrd="0" presId="urn:microsoft.com/office/officeart/2005/8/layout/lProcess1"/>
    <dgm:cxn modelId="{FB4B6660-BB06-43A3-9AC0-12DF7BB81425}" type="presOf" srcId="{52D3E956-2E29-4F11-9E14-2C3CAF44C794}" destId="{A8329F0A-4594-4D19-AF12-3B987E17C530}" srcOrd="0" destOrd="0" presId="urn:microsoft.com/office/officeart/2005/8/layout/lProcess1"/>
    <dgm:cxn modelId="{592B1270-DC6A-40C1-924C-5BD6984A56B8}" srcId="{DC6F2DA9-FE7D-48F7-9593-E2AD51D4B561}" destId="{5EA89F5A-74CF-464C-8431-BD7FF95CE7AF}" srcOrd="1" destOrd="0" parTransId="{5FCDD5A2-DA7C-40C4-A01A-BBB0CE252083}" sibTransId="{3C358E7E-F2F5-4E73-9ABC-7D8970B642E0}"/>
    <dgm:cxn modelId="{AED1F3E1-4F43-4C44-A5AB-692AA29C82DC}" type="presOf" srcId="{68CB8C8C-1814-4144-8DF3-8A0CA96483AD}" destId="{AA5A3646-3D88-47C3-B2FD-DF7BA639B963}" srcOrd="0" destOrd="0" presId="urn:microsoft.com/office/officeart/2005/8/layout/lProcess1"/>
    <dgm:cxn modelId="{961D1B1D-7E3A-4F06-BC64-13EC6DE7EB5E}" srcId="{291815EC-B028-439C-95CD-D2F15432FA3F}" destId="{84B83008-A1E7-4981-9EDE-F534F67AEB20}" srcOrd="5" destOrd="0" parTransId="{4DAA4051-70F9-4D32-891B-BF302C5921F6}" sibTransId="{E69F0918-E5C0-49EF-81D3-3800FCD20CFD}"/>
    <dgm:cxn modelId="{05E74445-73F6-4439-A125-1BB294EC6524}" type="presOf" srcId="{84B83008-A1E7-4981-9EDE-F534F67AEB20}" destId="{A29A8AB9-5E05-4E87-9EE4-306F359EC87B}" srcOrd="0" destOrd="0" presId="urn:microsoft.com/office/officeart/2005/8/layout/lProcess1"/>
    <dgm:cxn modelId="{C7886862-EE02-44F7-BCEF-311FF44A4D5B}" srcId="{7DDB13C2-AB32-4225-BFD4-79F971FD7D1F}" destId="{B2DFBE76-BA71-452D-8887-48D8FA33E1EF}" srcOrd="0" destOrd="0" parTransId="{7579C482-5A9E-4FD4-AC52-F464E5F07D9A}" sibTransId="{609A51E0-D23B-4AD5-B440-8C0D29FD3CE5}"/>
    <dgm:cxn modelId="{94977B15-5BF9-4194-8011-07C9CAE0FAD3}" srcId="{52D3E956-2E29-4F11-9E14-2C3CAF44C794}" destId="{68CB8C8C-1814-4144-8DF3-8A0CA96483AD}" srcOrd="1" destOrd="0" parTransId="{C0B646B9-7108-4062-B2F6-005B07010A7F}" sibTransId="{0E79004C-8287-4B19-8366-FA72D427612A}"/>
    <dgm:cxn modelId="{ED2C59D6-4F1F-4D44-B682-2AB875F108E1}" type="presOf" srcId="{FCFD6E12-49D6-4415-8F2C-146758AB8E31}" destId="{A93413E6-858D-448D-88B6-C1A40E8167DB}" srcOrd="0" destOrd="0" presId="urn:microsoft.com/office/officeart/2005/8/layout/lProcess1"/>
    <dgm:cxn modelId="{B4892C65-4DFC-42FC-BA41-70D6F9E5C122}" srcId="{291815EC-B028-439C-95CD-D2F15432FA3F}" destId="{FCFD6E12-49D6-4415-8F2C-146758AB8E31}" srcOrd="4" destOrd="0" parTransId="{C55CE62D-73EB-46F9-B9D4-B80ACFA90BF1}" sibTransId="{57A64EB6-76F7-4B89-BB5E-F3453F2505B4}"/>
    <dgm:cxn modelId="{908FD825-97CE-470B-9DFA-8479BA3BE272}" type="presOf" srcId="{F96D4951-05E7-48F7-9665-EB434996984C}" destId="{2CB42F56-BD07-459F-9330-A94EC8EE52C2}" srcOrd="0" destOrd="0" presId="urn:microsoft.com/office/officeart/2005/8/layout/lProcess1"/>
    <dgm:cxn modelId="{9845E569-11C2-4AED-86EF-18C4DDB8E405}" type="presOf" srcId="{30A7AF33-EA6C-4DCC-A4B9-7D1873B5E90B}" destId="{DDE3AEF0-A37B-4DD7-A3F2-C2DE7D56AFA8}" srcOrd="0" destOrd="0" presId="urn:microsoft.com/office/officeart/2005/8/layout/lProcess1"/>
    <dgm:cxn modelId="{264BF39D-D31C-493A-99B1-844DD1DD6791}" type="presOf" srcId="{160CEF7D-21A1-44F9-855F-F7969FA4D7E5}" destId="{2EEA3764-0905-4D29-AE32-B6DAD52041BF}" srcOrd="0" destOrd="0" presId="urn:microsoft.com/office/officeart/2005/8/layout/lProcess1"/>
    <dgm:cxn modelId="{9B5FA587-0A90-4E2D-BDBC-3D48D39B4023}" srcId="{52D3E956-2E29-4F11-9E14-2C3CAF44C794}" destId="{393E369A-3613-494A-8D29-7DA7165AD440}" srcOrd="0" destOrd="0" parTransId="{116ED47E-C295-4D23-A89E-01533C839187}" sibTransId="{AD8477E6-BA13-4360-A92E-19D3A5E9757A}"/>
    <dgm:cxn modelId="{82FE55B9-8FA0-414F-9CC6-36FD0ED95075}" srcId="{291815EC-B028-439C-95CD-D2F15432FA3F}" destId="{18DF16DF-2157-4F12-90AF-82B82A51FCD3}" srcOrd="0" destOrd="0" parTransId="{9204C1CA-9EA5-44FF-8526-96570FD8C843}" sibTransId="{E87B50DA-F5FA-4340-ABFA-2E759FC28AFB}"/>
    <dgm:cxn modelId="{B58CF992-1FAA-45A4-9204-4C6C00EDE37C}" type="presParOf" srcId="{EAA954B5-7A15-4B0C-8986-C75ED73949D7}" destId="{46B62062-0FA4-460A-A738-A05EE6491F8F}" srcOrd="0" destOrd="0" presId="urn:microsoft.com/office/officeart/2005/8/layout/lProcess1"/>
    <dgm:cxn modelId="{146A3AC2-558B-457A-9682-25C94662CAEA}" type="presParOf" srcId="{46B62062-0FA4-460A-A738-A05EE6491F8F}" destId="{B3B29ECF-2E77-4202-8889-567DC5BF7EB0}" srcOrd="0" destOrd="0" presId="urn:microsoft.com/office/officeart/2005/8/layout/lProcess1"/>
    <dgm:cxn modelId="{094B26DB-7397-4CD9-AE16-C63A397F467C}" type="presParOf" srcId="{EAA954B5-7A15-4B0C-8986-C75ED73949D7}" destId="{70727C51-A37C-4E55-83E9-0734F7D739A1}" srcOrd="1" destOrd="0" presId="urn:microsoft.com/office/officeart/2005/8/layout/lProcess1"/>
    <dgm:cxn modelId="{767782F8-79F2-4DA5-B56D-87E6A9A969E1}" type="presParOf" srcId="{EAA954B5-7A15-4B0C-8986-C75ED73949D7}" destId="{86C276C2-7511-47D8-AA32-7F2F6CA05D05}" srcOrd="2" destOrd="0" presId="urn:microsoft.com/office/officeart/2005/8/layout/lProcess1"/>
    <dgm:cxn modelId="{B12F8E50-1223-4CEC-A1CB-87597CC40F41}" type="presParOf" srcId="{86C276C2-7511-47D8-AA32-7F2F6CA05D05}" destId="{96C5A6C1-31D6-4E85-9B38-7484F5FA4841}" srcOrd="0" destOrd="0" presId="urn:microsoft.com/office/officeart/2005/8/layout/lProcess1"/>
    <dgm:cxn modelId="{B24F3268-440D-4321-8EE6-E9C13D8BBA7A}" type="presParOf" srcId="{86C276C2-7511-47D8-AA32-7F2F6CA05D05}" destId="{7C4D0138-7BBD-4EEB-92AB-11CF90D62511}" srcOrd="1" destOrd="0" presId="urn:microsoft.com/office/officeart/2005/8/layout/lProcess1"/>
    <dgm:cxn modelId="{DD6711BD-A889-4A12-9DD2-B7F7F89DA285}" type="presParOf" srcId="{86C276C2-7511-47D8-AA32-7F2F6CA05D05}" destId="{9EA2D806-CDB1-43CD-A65D-49BAB6CBC741}" srcOrd="2" destOrd="0" presId="urn:microsoft.com/office/officeart/2005/8/layout/lProcess1"/>
    <dgm:cxn modelId="{AED25533-81F6-4F74-B8E5-11F7E2C391B8}" type="presParOf" srcId="{86C276C2-7511-47D8-AA32-7F2F6CA05D05}" destId="{3A12EA6A-7E7B-4461-8CD4-D0A97A3CCD27}" srcOrd="3" destOrd="0" presId="urn:microsoft.com/office/officeart/2005/8/layout/lProcess1"/>
    <dgm:cxn modelId="{FE001A12-50E5-438A-A065-721CC2DBDEF8}" type="presParOf" srcId="{86C276C2-7511-47D8-AA32-7F2F6CA05D05}" destId="{2CB42F56-BD07-459F-9330-A94EC8EE52C2}" srcOrd="4" destOrd="0" presId="urn:microsoft.com/office/officeart/2005/8/layout/lProcess1"/>
    <dgm:cxn modelId="{825354E4-333E-4A7E-AB48-643E605929BA}" type="presParOf" srcId="{EAA954B5-7A15-4B0C-8986-C75ED73949D7}" destId="{1321B03C-C73D-490B-BD6A-CE348E2080F7}" srcOrd="3" destOrd="0" presId="urn:microsoft.com/office/officeart/2005/8/layout/lProcess1"/>
    <dgm:cxn modelId="{DE1FAB5B-E78B-47DB-A9B9-623C3C74FCDA}" type="presParOf" srcId="{EAA954B5-7A15-4B0C-8986-C75ED73949D7}" destId="{1BBA5929-0320-40E5-8034-84C9746AC50A}" srcOrd="4" destOrd="0" presId="urn:microsoft.com/office/officeart/2005/8/layout/lProcess1"/>
    <dgm:cxn modelId="{82A6DEFC-EDF6-478C-A08F-E4323BE34104}" type="presParOf" srcId="{1BBA5929-0320-40E5-8034-84C9746AC50A}" destId="{88601975-9C1B-4135-90B9-310FF042C87F}" srcOrd="0" destOrd="0" presId="urn:microsoft.com/office/officeart/2005/8/layout/lProcess1"/>
    <dgm:cxn modelId="{EC03B11B-B949-4DD1-8E1F-A37471FE68C0}" type="presParOf" srcId="{1BBA5929-0320-40E5-8034-84C9746AC50A}" destId="{DDE3AEF0-A37B-4DD7-A3F2-C2DE7D56AFA8}" srcOrd="1" destOrd="0" presId="urn:microsoft.com/office/officeart/2005/8/layout/lProcess1"/>
    <dgm:cxn modelId="{C4C3FA6F-701D-4D37-AA13-4C0CCF442AD1}" type="presParOf" srcId="{1BBA5929-0320-40E5-8034-84C9746AC50A}" destId="{159CC757-A943-4E91-B7D2-D5535A7A211D}" srcOrd="2" destOrd="0" presId="urn:microsoft.com/office/officeart/2005/8/layout/lProcess1"/>
    <dgm:cxn modelId="{B85660A7-4EAF-498A-B03B-D07A80D38616}" type="presParOf" srcId="{1BBA5929-0320-40E5-8034-84C9746AC50A}" destId="{4E73DAE9-C3AF-4AAF-8C73-CFE94C42471D}" srcOrd="3" destOrd="0" presId="urn:microsoft.com/office/officeart/2005/8/layout/lProcess1"/>
    <dgm:cxn modelId="{CC93358C-6ED9-4123-81DA-3186F2EFC428}" type="presParOf" srcId="{1BBA5929-0320-40E5-8034-84C9746AC50A}" destId="{CF7EB701-CD49-424F-A35B-2867C2101A9C}" srcOrd="4" destOrd="0" presId="urn:microsoft.com/office/officeart/2005/8/layout/lProcess1"/>
    <dgm:cxn modelId="{8E6E00E6-B0B0-43D9-80C5-BF729130FF22}" type="presParOf" srcId="{EAA954B5-7A15-4B0C-8986-C75ED73949D7}" destId="{7EB68787-C473-42C8-A02C-FA4900D8602F}" srcOrd="5" destOrd="0" presId="urn:microsoft.com/office/officeart/2005/8/layout/lProcess1"/>
    <dgm:cxn modelId="{1E5B89CC-7FD3-493D-9A3E-BF8E24D2733B}" type="presParOf" srcId="{EAA954B5-7A15-4B0C-8986-C75ED73949D7}" destId="{511988B8-1631-4A3C-878A-8169C1551FDB}" srcOrd="6" destOrd="0" presId="urn:microsoft.com/office/officeart/2005/8/layout/lProcess1"/>
    <dgm:cxn modelId="{1BCBB17D-8463-4156-A575-84D1004647A6}" type="presParOf" srcId="{511988B8-1631-4A3C-878A-8169C1551FDB}" destId="{A8329F0A-4594-4D19-AF12-3B987E17C530}" srcOrd="0" destOrd="0" presId="urn:microsoft.com/office/officeart/2005/8/layout/lProcess1"/>
    <dgm:cxn modelId="{F5408D2E-3A4C-4DFF-99C8-8B9CCF15C04F}" type="presParOf" srcId="{511988B8-1631-4A3C-878A-8169C1551FDB}" destId="{AA03EC3D-40BA-441A-B369-4FDA9E121BBC}" srcOrd="1" destOrd="0" presId="urn:microsoft.com/office/officeart/2005/8/layout/lProcess1"/>
    <dgm:cxn modelId="{92041C0D-3A83-4E91-90DD-6B8A249ADE1C}" type="presParOf" srcId="{511988B8-1631-4A3C-878A-8169C1551FDB}" destId="{05906F04-73A2-433F-8054-99002BA2C670}" srcOrd="2" destOrd="0" presId="urn:microsoft.com/office/officeart/2005/8/layout/lProcess1"/>
    <dgm:cxn modelId="{5DA5E0AF-AC82-4754-B443-BCF1968C0CD7}" type="presParOf" srcId="{511988B8-1631-4A3C-878A-8169C1551FDB}" destId="{5DC56484-5BB1-4051-884A-BE8816EDDB50}" srcOrd="3" destOrd="0" presId="urn:microsoft.com/office/officeart/2005/8/layout/lProcess1"/>
    <dgm:cxn modelId="{2980C1E9-FF59-4576-9C5D-725E9BD4B059}" type="presParOf" srcId="{511988B8-1631-4A3C-878A-8169C1551FDB}" destId="{AA5A3646-3D88-47C3-B2FD-DF7BA639B963}" srcOrd="4" destOrd="0" presId="urn:microsoft.com/office/officeart/2005/8/layout/lProcess1"/>
    <dgm:cxn modelId="{2AA0061E-9221-4302-8BE1-292E1019BD01}" type="presParOf" srcId="{EAA954B5-7A15-4B0C-8986-C75ED73949D7}" destId="{D7CB8ACB-1B9E-46DA-9972-473EEF2FADC0}" srcOrd="7" destOrd="0" presId="urn:microsoft.com/office/officeart/2005/8/layout/lProcess1"/>
    <dgm:cxn modelId="{DA0DA345-3C6A-4D6D-B6FD-E8082C59E2ED}" type="presParOf" srcId="{EAA954B5-7A15-4B0C-8986-C75ED73949D7}" destId="{0A23E04B-2B8E-4DD9-A018-EA0D96F50993}" srcOrd="8" destOrd="0" presId="urn:microsoft.com/office/officeart/2005/8/layout/lProcess1"/>
    <dgm:cxn modelId="{53E968D6-EA25-4C33-A686-8C72089E0EEA}" type="presParOf" srcId="{0A23E04B-2B8E-4DD9-A018-EA0D96F50993}" destId="{A93413E6-858D-448D-88B6-C1A40E8167DB}" srcOrd="0" destOrd="0" presId="urn:microsoft.com/office/officeart/2005/8/layout/lProcess1"/>
    <dgm:cxn modelId="{2F56E1F4-CFC5-4210-84E9-CC569ACE9F75}" type="presParOf" srcId="{0A23E04B-2B8E-4DD9-A018-EA0D96F50993}" destId="{2EEA3764-0905-4D29-AE32-B6DAD52041BF}" srcOrd="1" destOrd="0" presId="urn:microsoft.com/office/officeart/2005/8/layout/lProcess1"/>
    <dgm:cxn modelId="{8FF5B816-1D5A-466D-84A4-87CDC8C646FF}" type="presParOf" srcId="{0A23E04B-2B8E-4DD9-A018-EA0D96F50993}" destId="{50FC9D93-67E0-4781-B41C-69E9F316EBE6}" srcOrd="2" destOrd="0" presId="urn:microsoft.com/office/officeart/2005/8/layout/lProcess1"/>
    <dgm:cxn modelId="{5B23F346-2E91-4047-A9AB-DE432AD8FE03}" type="presParOf" srcId="{0A23E04B-2B8E-4DD9-A018-EA0D96F50993}" destId="{1BDA92F9-D258-4F90-B3FA-792898A09A38}" srcOrd="3" destOrd="0" presId="urn:microsoft.com/office/officeart/2005/8/layout/lProcess1"/>
    <dgm:cxn modelId="{EF913A89-6E15-4C5E-B4B4-42493C463351}" type="presParOf" srcId="{0A23E04B-2B8E-4DD9-A018-EA0D96F50993}" destId="{1C0C5659-7CB1-45C5-AEB7-E96F23180E8F}" srcOrd="4" destOrd="0" presId="urn:microsoft.com/office/officeart/2005/8/layout/lProcess1"/>
    <dgm:cxn modelId="{3F12E5BB-4B8D-48C7-8515-6E90221F20E3}" type="presParOf" srcId="{EAA954B5-7A15-4B0C-8986-C75ED73949D7}" destId="{673E5F8F-D8C3-42F2-8C36-29802F32FAFE}" srcOrd="9" destOrd="0" presId="urn:microsoft.com/office/officeart/2005/8/layout/lProcess1"/>
    <dgm:cxn modelId="{B091BF68-B553-4D9A-ADF1-959C0B39EAF8}" type="presParOf" srcId="{EAA954B5-7A15-4B0C-8986-C75ED73949D7}" destId="{D9F43CC5-32C4-46FB-9C6F-F690F5492FF6}" srcOrd="10" destOrd="0" presId="urn:microsoft.com/office/officeart/2005/8/layout/lProcess1"/>
    <dgm:cxn modelId="{9B17293D-4D5B-4313-A8BA-04E6F0C80D49}" type="presParOf" srcId="{D9F43CC5-32C4-46FB-9C6F-F690F5492FF6}" destId="{A29A8AB9-5E05-4E87-9EE4-306F359EC87B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29ECF-2E77-4202-8889-567DC5BF7EB0}">
      <dsp:nvSpPr>
        <dsp:cNvPr id="0" name=""/>
        <dsp:cNvSpPr/>
      </dsp:nvSpPr>
      <dsp:spPr>
        <a:xfrm>
          <a:off x="7101" y="1333461"/>
          <a:ext cx="1588927" cy="1454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Как Стеллерова корова связана с научными экспедициями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XVIII</a:t>
          </a:r>
          <a:r>
            <a:rPr lang="ru-RU" sz="1400" kern="1200" dirty="0" smtClean="0"/>
            <a:t> века?</a:t>
          </a:r>
          <a:endParaRPr lang="ru-RU" sz="1400" kern="1200" dirty="0"/>
        </a:p>
      </dsp:txBody>
      <dsp:txXfrm>
        <a:off x="49701" y="1376061"/>
        <a:ext cx="1503727" cy="1369275"/>
      </dsp:txXfrm>
    </dsp:sp>
    <dsp:sp modelId="{96C5A6C1-31D6-4E85-9B38-7484F5FA4841}">
      <dsp:nvSpPr>
        <dsp:cNvPr id="0" name=""/>
        <dsp:cNvSpPr/>
      </dsp:nvSpPr>
      <dsp:spPr>
        <a:xfrm>
          <a:off x="1818477" y="1333461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1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11" y="1345095"/>
        <a:ext cx="1565659" cy="373963"/>
      </dsp:txXfrm>
    </dsp:sp>
    <dsp:sp modelId="{7C4D0138-7BBD-4EEB-92AB-11CF90D62511}">
      <dsp:nvSpPr>
        <dsp:cNvPr id="0" name=""/>
        <dsp:cNvSpPr/>
      </dsp:nvSpPr>
      <dsp:spPr>
        <a:xfrm rot="5400000">
          <a:off x="2578183" y="1765451"/>
          <a:ext cx="69515" cy="6951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2D806-CDB1-43CD-A65D-49BAB6CBC741}">
      <dsp:nvSpPr>
        <dsp:cNvPr id="0" name=""/>
        <dsp:cNvSpPr/>
      </dsp:nvSpPr>
      <dsp:spPr>
        <a:xfrm>
          <a:off x="1818477" y="1869724"/>
          <a:ext cx="1588927" cy="6759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Эвенкийский календарь</a:t>
          </a:r>
          <a:endParaRPr lang="ru-RU" sz="1100" kern="1200" dirty="0"/>
        </a:p>
      </dsp:txBody>
      <dsp:txXfrm>
        <a:off x="1838274" y="1889521"/>
        <a:ext cx="1549333" cy="636319"/>
      </dsp:txXfrm>
    </dsp:sp>
    <dsp:sp modelId="{3A12EA6A-7E7B-4461-8CD4-D0A97A3CCD27}">
      <dsp:nvSpPr>
        <dsp:cNvPr id="0" name=""/>
        <dsp:cNvSpPr/>
      </dsp:nvSpPr>
      <dsp:spPr>
        <a:xfrm rot="5213438">
          <a:off x="2336113" y="2677845"/>
          <a:ext cx="329600" cy="732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42F56-BD07-459F-9330-A94EC8EE52C2}">
      <dsp:nvSpPr>
        <dsp:cNvPr id="0" name=""/>
        <dsp:cNvSpPr/>
      </dsp:nvSpPr>
      <dsp:spPr>
        <a:xfrm>
          <a:off x="1869275" y="2944192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 фрагмент</a:t>
          </a:r>
          <a:endParaRPr lang="ru-RU" sz="1100" kern="1200" dirty="0"/>
        </a:p>
      </dsp:txBody>
      <dsp:txXfrm>
        <a:off x="1880909" y="2955826"/>
        <a:ext cx="1565659" cy="373963"/>
      </dsp:txXfrm>
    </dsp:sp>
    <dsp:sp modelId="{88601975-9C1B-4135-90B9-310FF042C87F}">
      <dsp:nvSpPr>
        <dsp:cNvPr id="0" name=""/>
        <dsp:cNvSpPr/>
      </dsp:nvSpPr>
      <dsp:spPr>
        <a:xfrm>
          <a:off x="3629854" y="1333461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2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1488" y="1345095"/>
        <a:ext cx="1565659" cy="373963"/>
      </dsp:txXfrm>
    </dsp:sp>
    <dsp:sp modelId="{DDE3AEF0-A37B-4DD7-A3F2-C2DE7D56AFA8}">
      <dsp:nvSpPr>
        <dsp:cNvPr id="0" name=""/>
        <dsp:cNvSpPr/>
      </dsp:nvSpPr>
      <dsp:spPr>
        <a:xfrm rot="5400000">
          <a:off x="4389560" y="1765451"/>
          <a:ext cx="69515" cy="6951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CC757-A943-4E91-B7D2-D5535A7A211D}">
      <dsp:nvSpPr>
        <dsp:cNvPr id="0" name=""/>
        <dsp:cNvSpPr/>
      </dsp:nvSpPr>
      <dsp:spPr>
        <a:xfrm>
          <a:off x="3629854" y="1869724"/>
          <a:ext cx="1588927" cy="6759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Корабельная пушка</a:t>
          </a:r>
          <a:endParaRPr lang="ru-RU" sz="1100" kern="1200" dirty="0"/>
        </a:p>
      </dsp:txBody>
      <dsp:txXfrm>
        <a:off x="3649651" y="1889521"/>
        <a:ext cx="1549333" cy="636319"/>
      </dsp:txXfrm>
    </dsp:sp>
    <dsp:sp modelId="{4E73DAE9-C3AF-4AAF-8C73-CFE94C42471D}">
      <dsp:nvSpPr>
        <dsp:cNvPr id="0" name=""/>
        <dsp:cNvSpPr/>
      </dsp:nvSpPr>
      <dsp:spPr>
        <a:xfrm rot="5226444">
          <a:off x="4302317" y="2702489"/>
          <a:ext cx="297708" cy="7329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EB701-CD49-424F-A35B-2867C2101A9C}">
      <dsp:nvSpPr>
        <dsp:cNvPr id="0" name=""/>
        <dsp:cNvSpPr/>
      </dsp:nvSpPr>
      <dsp:spPr>
        <a:xfrm>
          <a:off x="3676521" y="2932639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 фрагмент</a:t>
          </a:r>
          <a:endParaRPr lang="ru-RU" sz="1100" kern="1200" dirty="0"/>
        </a:p>
      </dsp:txBody>
      <dsp:txXfrm>
        <a:off x="3688155" y="2944273"/>
        <a:ext cx="1565659" cy="373963"/>
      </dsp:txXfrm>
    </dsp:sp>
    <dsp:sp modelId="{A8329F0A-4594-4D19-AF12-3B987E17C530}">
      <dsp:nvSpPr>
        <dsp:cNvPr id="0" name=""/>
        <dsp:cNvSpPr/>
      </dsp:nvSpPr>
      <dsp:spPr>
        <a:xfrm>
          <a:off x="5592711" y="1333461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3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04345" y="1345095"/>
        <a:ext cx="1565659" cy="373963"/>
      </dsp:txXfrm>
    </dsp:sp>
    <dsp:sp modelId="{AA03EC3D-40BA-441A-B369-4FDA9E121BBC}">
      <dsp:nvSpPr>
        <dsp:cNvPr id="0" name=""/>
        <dsp:cNvSpPr/>
      </dsp:nvSpPr>
      <dsp:spPr>
        <a:xfrm rot="5212002">
          <a:off x="6365127" y="1769747"/>
          <a:ext cx="73922" cy="6951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06F04-73A2-433F-8054-99002BA2C670}">
      <dsp:nvSpPr>
        <dsp:cNvPr id="0" name=""/>
        <dsp:cNvSpPr/>
      </dsp:nvSpPr>
      <dsp:spPr>
        <a:xfrm>
          <a:off x="5478634" y="1878317"/>
          <a:ext cx="1891887" cy="67407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Российские </a:t>
          </a:r>
          <a:r>
            <a:rPr lang="ru-RU" sz="1100" kern="1200" dirty="0" err="1" smtClean="0"/>
            <a:t>колумбы</a:t>
          </a:r>
          <a:endParaRPr lang="ru-RU" sz="1100" kern="1200" dirty="0"/>
        </a:p>
      </dsp:txBody>
      <dsp:txXfrm>
        <a:off x="5498377" y="1898060"/>
        <a:ext cx="1852401" cy="634588"/>
      </dsp:txXfrm>
    </dsp:sp>
    <dsp:sp modelId="{5DC56484-5BB1-4051-884A-BE8816EDDB50}">
      <dsp:nvSpPr>
        <dsp:cNvPr id="0" name=""/>
        <dsp:cNvSpPr/>
      </dsp:nvSpPr>
      <dsp:spPr>
        <a:xfrm rot="5397090">
          <a:off x="6290582" y="2718171"/>
          <a:ext cx="329846" cy="732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A3646-3D88-47C3-B2FD-DF7BA639B963}">
      <dsp:nvSpPr>
        <dsp:cNvPr id="0" name=""/>
        <dsp:cNvSpPr/>
      </dsp:nvSpPr>
      <dsp:spPr>
        <a:xfrm>
          <a:off x="5573692" y="2945082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 фрагмент</a:t>
          </a:r>
          <a:endParaRPr lang="ru-RU" sz="1100" kern="1200" dirty="0"/>
        </a:p>
      </dsp:txBody>
      <dsp:txXfrm>
        <a:off x="5585326" y="2956716"/>
        <a:ext cx="1565659" cy="373963"/>
      </dsp:txXfrm>
    </dsp:sp>
    <dsp:sp modelId="{A93413E6-858D-448D-88B6-C1A40E8167DB}">
      <dsp:nvSpPr>
        <dsp:cNvPr id="0" name=""/>
        <dsp:cNvSpPr/>
      </dsp:nvSpPr>
      <dsp:spPr>
        <a:xfrm>
          <a:off x="7555569" y="1333461"/>
          <a:ext cx="1588927" cy="397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Загадка 4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67203" y="1345095"/>
        <a:ext cx="1565659" cy="373963"/>
      </dsp:txXfrm>
    </dsp:sp>
    <dsp:sp modelId="{2EEA3764-0905-4D29-AE32-B6DAD52041BF}">
      <dsp:nvSpPr>
        <dsp:cNvPr id="0" name=""/>
        <dsp:cNvSpPr/>
      </dsp:nvSpPr>
      <dsp:spPr>
        <a:xfrm rot="5400000">
          <a:off x="8315274" y="1765451"/>
          <a:ext cx="69515" cy="6951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C9D93-67E0-4781-B41C-69E9F316EBE6}">
      <dsp:nvSpPr>
        <dsp:cNvPr id="0" name=""/>
        <dsp:cNvSpPr/>
      </dsp:nvSpPr>
      <dsp:spPr>
        <a:xfrm>
          <a:off x="7555569" y="1869724"/>
          <a:ext cx="1588927" cy="6759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Россия на берегах Америки</a:t>
          </a:r>
          <a:endParaRPr lang="ru-RU" sz="1100" kern="1200" dirty="0"/>
        </a:p>
      </dsp:txBody>
      <dsp:txXfrm>
        <a:off x="7575366" y="1889521"/>
        <a:ext cx="1549333" cy="636319"/>
      </dsp:txXfrm>
    </dsp:sp>
    <dsp:sp modelId="{1BDA92F9-D258-4F90-B3FA-792898A09A38}">
      <dsp:nvSpPr>
        <dsp:cNvPr id="0" name=""/>
        <dsp:cNvSpPr/>
      </dsp:nvSpPr>
      <dsp:spPr>
        <a:xfrm rot="5192517">
          <a:off x="8217805" y="2712092"/>
          <a:ext cx="329844" cy="7329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C5659-7CB1-45C5-AEB7-E96F23180E8F}">
      <dsp:nvSpPr>
        <dsp:cNvPr id="0" name=""/>
        <dsp:cNvSpPr/>
      </dsp:nvSpPr>
      <dsp:spPr>
        <a:xfrm>
          <a:off x="7645414" y="2951845"/>
          <a:ext cx="1523065" cy="3954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 фрагмент</a:t>
          </a:r>
          <a:endParaRPr lang="ru-RU" sz="1100" kern="1200" dirty="0"/>
        </a:p>
      </dsp:txBody>
      <dsp:txXfrm>
        <a:off x="7656995" y="2963426"/>
        <a:ext cx="1499903" cy="372254"/>
      </dsp:txXfrm>
    </dsp:sp>
    <dsp:sp modelId="{A29A8AB9-5E05-4E87-9EE4-306F359EC87B}">
      <dsp:nvSpPr>
        <dsp:cNvPr id="0" name=""/>
        <dsp:cNvSpPr/>
      </dsp:nvSpPr>
      <dsp:spPr>
        <a:xfrm>
          <a:off x="9366945" y="1333461"/>
          <a:ext cx="1588927" cy="1478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 вот что мы узнали о Стеллеровой корове…</a:t>
          </a:r>
          <a:endParaRPr lang="ru-RU" sz="1800" kern="1200" dirty="0"/>
        </a:p>
      </dsp:txBody>
      <dsp:txXfrm>
        <a:off x="9410236" y="1376752"/>
        <a:ext cx="1502345" cy="1391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7415-7D25-4588-9BCE-9B5A17A89939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2E59E-6955-4326-8992-0CEAC50AF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43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99" y="0"/>
            <a:ext cx="3922601" cy="146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0"/>
            <a:ext cx="1930400" cy="1896176"/>
          </a:xfrm>
          <a:prstGeom prst="rect">
            <a:avLst/>
          </a:prstGeom>
          <a:solidFill>
            <a:srgbClr val="328C83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0" y="1438976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0" y="1896176"/>
            <a:ext cx="1930400" cy="49618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751117" y="2748557"/>
            <a:ext cx="85344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357912" y="1482273"/>
            <a:ext cx="8636000" cy="3810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75200" y="6508750"/>
            <a:ext cx="2844800" cy="1524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77001"/>
            <a:ext cx="2844800" cy="16827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0478E-9C90-43A1-9689-A02B8CB250CF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609600" y="4572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LOGO</a:t>
            </a:r>
          </a:p>
        </p:txBody>
      </p:sp>
      <p:pic>
        <p:nvPicPr>
          <p:cNvPr id="3099" name="Picture 27" descr="https://pressuha.ru/uploads/release/1583134644_47165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013">
            <a:off x="7441286" y="99416"/>
            <a:ext cx="819904" cy="108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660">
            <a:off x="8772678" y="27680"/>
            <a:ext cx="995051" cy="1146191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493">
            <a:off x="8145357" y="408725"/>
            <a:ext cx="953349" cy="1146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32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D65AD-782F-4FB5-B544-4BF6680BF16F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7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AEAAE-F479-42B3-A589-3CBE3E4813BA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6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76325"/>
            <a:ext cx="109728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4DF64D-A4C6-4194-84F8-51434EDB716D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71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52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69D15-6EED-4A1C-835E-C97FF8A0D616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3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76325"/>
            <a:ext cx="5384800" cy="5248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76325"/>
            <a:ext cx="5384800" cy="5248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459F0D-3BCB-4DB7-A72D-EA503D9A9EEE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18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0C04F3-ED8D-4974-AF9F-63516D31FDE6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4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5086E-8E75-481A-8F44-815D69B0A57B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1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E652C2-4A5E-4453-8346-D15EFB27B3E4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90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47EFA-DAB7-41D3-95E5-7D7EA1E8740D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5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8000" y="6567488"/>
            <a:ext cx="32512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534400" y="6551613"/>
            <a:ext cx="3149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876800" y="6551613"/>
            <a:ext cx="28448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7E0AE-276D-425B-A03C-E55FE8F54985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-19359"/>
            <a:ext cx="12192000" cy="76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1" name="Rectangle 17"/>
          <p:cNvSpPr>
            <a:spLocks noChangeArrowheads="1"/>
          </p:cNvSpPr>
          <p:nvPr userDrawn="1"/>
        </p:nvSpPr>
        <p:spPr bwMode="gray">
          <a:xfrm>
            <a:off x="0" y="6562725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2" name="AutoShape 18"/>
          <p:cNvSpPr>
            <a:spLocks noChangeArrowheads="1"/>
          </p:cNvSpPr>
          <p:nvPr/>
        </p:nvSpPr>
        <p:spPr bwMode="gray">
          <a:xfrm>
            <a:off x="177800" y="6380163"/>
            <a:ext cx="4064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8" name="AutoShape 14"/>
          <p:cNvSpPr>
            <a:spLocks noChangeArrowheads="1"/>
          </p:cNvSpPr>
          <p:nvPr/>
        </p:nvSpPr>
        <p:spPr bwMode="auto">
          <a:xfrm rot="5400000">
            <a:off x="612912" y="-275959"/>
            <a:ext cx="273050" cy="1147233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152401"/>
            <a:ext cx="10972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  <a:endParaRPr lang="en-US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87430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wall-217436456_261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view.genially.com/69800c34687f4e7202e9fd11/interactive-content-kamchatskie-ekspedicii-xviii-veka-lyudi-i-sudb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05" y="420804"/>
            <a:ext cx="18002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053" name="Picture 5" descr="http://xn--27-6kcaa3dhmm1hb.xn--p1ai/wp-content/uploads/gradient-nadpis-zel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56729" b="4626"/>
          <a:stretch/>
        </p:blipFill>
        <p:spPr bwMode="auto">
          <a:xfrm>
            <a:off x="1074564" y="119411"/>
            <a:ext cx="540000" cy="483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https://yt3.googleusercontent.com/ytc/AOPolaTu1QuIftCmvcsr5BzmM4_H1Jf54wyXs1glEC1R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7" y="119411"/>
            <a:ext cx="540000" cy="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06495" y="1467770"/>
            <a:ext cx="10225741" cy="381000"/>
          </a:xfrm>
        </p:spPr>
        <p:txBody>
          <a:bodyPr/>
          <a:lstStyle/>
          <a:p>
            <a:pPr algn="ctr"/>
            <a:r>
              <a:rPr lang="ru-RU" sz="1600" dirty="0"/>
              <a:t>XVIII век: от эпохи географических открытий – к эпохе научных экспедиций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3692" y="1927785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4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0258" y="2007941"/>
            <a:ext cx="5543712" cy="337366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7" b="89373" l="2840" r="939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93112">
            <a:off x="1725546" y="1519815"/>
            <a:ext cx="5558175" cy="413762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02541" y="4643419"/>
            <a:ext cx="9233647" cy="1794724"/>
          </a:xfrm>
        </p:spPr>
        <p:txBody>
          <a:bodyPr/>
          <a:lstStyle/>
          <a:p>
            <a:pPr algn="ctr"/>
            <a:r>
              <a:rPr lang="ru-RU" sz="4000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Музейные истории: </a:t>
            </a:r>
            <a:br>
              <a:rPr lang="ru-RU" sz="4000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4000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корова </a:t>
            </a:r>
            <a:r>
              <a:rPr lang="ru-RU" sz="4000" i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Стеллера</a:t>
            </a:r>
            <a:r>
              <a:rPr lang="ru-RU" sz="4000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и другие…</a:t>
            </a:r>
            <a:endParaRPr lang="ru-RU" sz="3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0612" y="116625"/>
            <a:ext cx="10472201" cy="563563"/>
          </a:xfrm>
        </p:spPr>
        <p:txBody>
          <a:bodyPr/>
          <a:lstStyle/>
          <a:p>
            <a:r>
              <a:rPr lang="ru-RU" dirty="0" smtClean="0"/>
              <a:t>Корова Стеллера: путь в Хабаровский краеведческий музей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94" y="3851968"/>
            <a:ext cx="3946781" cy="26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366887" y="1549688"/>
            <a:ext cx="7432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Итак, </a:t>
            </a:r>
            <a:r>
              <a:rPr lang="ru-RU" i="1" dirty="0" smtClean="0"/>
              <a:t>впервые </a:t>
            </a:r>
            <a:r>
              <a:rPr lang="ru-RU" i="1" dirty="0"/>
              <a:t>люди увидели морских коров в ноябре 1741 года </a:t>
            </a:r>
            <a:r>
              <a:rPr lang="ru-RU" i="1" dirty="0" smtClean="0"/>
              <a:t>, когда судно </a:t>
            </a:r>
            <a:r>
              <a:rPr lang="ru-RU" i="1" dirty="0"/>
              <a:t>командора </a:t>
            </a:r>
            <a:r>
              <a:rPr lang="ru-RU" i="1" dirty="0" err="1"/>
              <a:t>Витуса</a:t>
            </a:r>
            <a:r>
              <a:rPr lang="ru-RU" i="1" dirty="0"/>
              <a:t> Беринга «Святой Пётр», </a:t>
            </a:r>
            <a:r>
              <a:rPr lang="ru-RU" i="1" dirty="0" smtClean="0"/>
              <a:t>совершавшее экспедиционное </a:t>
            </a:r>
            <a:r>
              <a:rPr lang="ru-RU" i="1" dirty="0"/>
              <a:t>плавание, </a:t>
            </a:r>
            <a:r>
              <a:rPr lang="ru-RU" i="1" dirty="0" smtClean="0"/>
              <a:t>потерпело крушение </a:t>
            </a:r>
            <a:r>
              <a:rPr lang="ru-RU" i="1" dirty="0"/>
              <a:t>при </a:t>
            </a:r>
            <a:r>
              <a:rPr lang="ru-RU" i="1" dirty="0" smtClean="0"/>
              <a:t>попытке </a:t>
            </a:r>
            <a:r>
              <a:rPr lang="ru-RU" i="1" dirty="0"/>
              <a:t>встать  </a:t>
            </a:r>
            <a:r>
              <a:rPr lang="ru-RU" i="1" dirty="0" smtClean="0"/>
              <a:t>на </a:t>
            </a:r>
            <a:r>
              <a:rPr lang="ru-RU" i="1" dirty="0"/>
              <a:t>якорь у острова, впоследствии названного именем </a:t>
            </a:r>
            <a:r>
              <a:rPr lang="ru-RU" i="1" dirty="0" smtClean="0"/>
              <a:t>Беринга .</a:t>
            </a:r>
            <a:endParaRPr lang="ru-RU" i="1" dirty="0"/>
          </a:p>
          <a:p>
            <a:pPr algn="just"/>
            <a:r>
              <a:rPr lang="ru-RU" i="1" dirty="0" smtClean="0"/>
              <a:t>	Георг </a:t>
            </a:r>
            <a:r>
              <a:rPr lang="ru-RU" i="1" dirty="0" err="1"/>
              <a:t>Стеллер</a:t>
            </a:r>
            <a:r>
              <a:rPr lang="ru-RU" i="1" dirty="0"/>
              <a:t>, натуралист и врач экспедиции, был </a:t>
            </a:r>
            <a:r>
              <a:rPr lang="ru-RU" i="1" dirty="0" smtClean="0"/>
              <a:t>единственным специалистом с </a:t>
            </a:r>
            <a:r>
              <a:rPr lang="ru-RU" i="1" dirty="0"/>
              <a:t>естественнонаучным образованием, кто лично видел и </a:t>
            </a:r>
            <a:r>
              <a:rPr lang="ru-RU" i="1" dirty="0" smtClean="0"/>
              <a:t>описал </a:t>
            </a:r>
            <a:r>
              <a:rPr lang="ru-RU" i="1" dirty="0"/>
              <a:t>этот вид. </a:t>
            </a:r>
            <a:endParaRPr lang="ru-RU" i="1" dirty="0" smtClean="0"/>
          </a:p>
          <a:p>
            <a:r>
              <a:rPr lang="ru-RU" i="1" dirty="0" smtClean="0"/>
              <a:t>	После </a:t>
            </a:r>
            <a:r>
              <a:rPr lang="ru-RU" i="1" dirty="0"/>
              <a:t>кораблекрушения он заметил с берега в море несколько </a:t>
            </a:r>
            <a:r>
              <a:rPr lang="ru-RU" i="1" dirty="0" smtClean="0"/>
              <a:t>больших продолговатых предметов, похожих </a:t>
            </a:r>
            <a:r>
              <a:rPr lang="ru-RU" i="1" dirty="0"/>
              <a:t>издали на днища перевёрнутых </a:t>
            </a:r>
            <a:r>
              <a:rPr lang="ru-RU" i="1" dirty="0" smtClean="0"/>
              <a:t>лодок, и вскоре понял, что видел спины крупных водных животных.</a:t>
            </a:r>
          </a:p>
          <a:p>
            <a:endParaRPr lang="ru-RU" dirty="0"/>
          </a:p>
          <a:p>
            <a:r>
              <a:rPr lang="ru-RU" b="1" dirty="0" smtClean="0"/>
              <a:t>Продолжите повествование……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2141" y="18527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27" y="778723"/>
            <a:ext cx="3876117" cy="291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67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Подведём итоги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6" y="859322"/>
            <a:ext cx="4062961" cy="338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30055" y="5607497"/>
            <a:ext cx="10343015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Какую роль играл Охотск в истории России в </a:t>
            </a:r>
            <a:r>
              <a:rPr lang="en-US" sz="1600" dirty="0"/>
              <a:t>XVIII </a:t>
            </a:r>
            <a:r>
              <a:rPr lang="ru-RU" sz="1600" dirty="0"/>
              <a:t>веке </a:t>
            </a:r>
            <a:r>
              <a:rPr lang="ru-RU" sz="1600" dirty="0" smtClean="0"/>
              <a:t>?</a:t>
            </a:r>
          </a:p>
          <a:p>
            <a:endParaRPr lang="ru-RU" sz="1600" dirty="0"/>
          </a:p>
          <a:p>
            <a:r>
              <a:rPr lang="ru-RU" sz="1600" dirty="0" smtClean="0"/>
              <a:t>Предположите,  как будет развиваться этот город  в </a:t>
            </a:r>
            <a:r>
              <a:rPr lang="en-US" sz="1600" dirty="0" smtClean="0"/>
              <a:t>XIX</a:t>
            </a:r>
            <a:r>
              <a:rPr lang="ru-RU" sz="1600" dirty="0" smtClean="0"/>
              <a:t> столетии? Своё мнение аргументируйте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789" y="859323"/>
            <a:ext cx="3200332" cy="338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20490" y="4385406"/>
            <a:ext cx="870714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Какие географические и естественнонаучные открытия были сделаны в  </a:t>
            </a:r>
            <a:r>
              <a:rPr lang="en-US" sz="1600" dirty="0"/>
              <a:t>XVIII</a:t>
            </a:r>
            <a:r>
              <a:rPr lang="ru-RU" sz="1600" dirty="0"/>
              <a:t> веке экспедициями, отправлявшимися в морской путь из Охотска?</a:t>
            </a:r>
          </a:p>
          <a:p>
            <a:endParaRPr lang="ru-RU" sz="1600" dirty="0"/>
          </a:p>
          <a:p>
            <a:r>
              <a:rPr lang="ru-RU" sz="1600" dirty="0"/>
              <a:t>Как изменилась территория России к концу </a:t>
            </a:r>
            <a:r>
              <a:rPr lang="en-US" sz="1600" dirty="0"/>
              <a:t>XVIII </a:t>
            </a:r>
            <a:r>
              <a:rPr lang="ru-RU" sz="1600" dirty="0"/>
              <a:t>века?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750" y="859322"/>
            <a:ext cx="2042441" cy="145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50" y="2619304"/>
            <a:ext cx="2065758" cy="1621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753" y="859322"/>
            <a:ext cx="2116365" cy="338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491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989" y="51688"/>
            <a:ext cx="6155764" cy="563563"/>
          </a:xfrm>
        </p:spPr>
        <p:txBody>
          <a:bodyPr/>
          <a:lstStyle/>
          <a:p>
            <a:r>
              <a:rPr lang="ru-RU" dirty="0" smtClean="0"/>
              <a:t>По следам Стеллеровой коровы….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216991" y="846945"/>
            <a:ext cx="4657880" cy="301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5" y="97072"/>
            <a:ext cx="627942" cy="74987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386021" y="803541"/>
            <a:ext cx="4556897" cy="3568667"/>
            <a:chOff x="6481644" y="1078639"/>
            <a:chExt cx="4556897" cy="356866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9041" t="4487" r="10349" b="11309"/>
            <a:stretch/>
          </p:blipFill>
          <p:spPr>
            <a:xfrm>
              <a:off x="6481644" y="1078639"/>
              <a:ext cx="4556897" cy="3054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Прямоугольник 7"/>
            <p:cNvSpPr/>
            <p:nvPr/>
          </p:nvSpPr>
          <p:spPr>
            <a:xfrm>
              <a:off x="6956611" y="4216419"/>
              <a:ext cx="387350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/>
                <a:t>Иллюстрация морской коровы </a:t>
              </a:r>
              <a:r>
                <a:rPr lang="ru-RU" sz="1100" dirty="0" smtClean="0"/>
                <a:t>из книги </a:t>
              </a:r>
            </a:p>
            <a:p>
              <a:pPr algn="ctr"/>
              <a:r>
                <a:rPr lang="ru-RU" sz="1100" dirty="0" smtClean="0"/>
                <a:t>преподобного </a:t>
              </a:r>
              <a:r>
                <a:rPr lang="ru-RU" sz="1100" dirty="0"/>
                <a:t>Х.Н. Хатчинсона (Лондон, 1893).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682377" y="3941320"/>
            <a:ext cx="38735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«Скелет Стеллеровой коровы»</a:t>
            </a:r>
            <a:r>
              <a:rPr lang="ru-RU" sz="1100" dirty="0"/>
              <a:t> </a:t>
            </a:r>
            <a:r>
              <a:rPr lang="ru-RU" sz="1100" dirty="0" smtClean="0"/>
              <a:t>фрагмент </a:t>
            </a:r>
            <a:r>
              <a:rPr lang="ru-RU" sz="1100" dirty="0"/>
              <a:t>экспозиции </a:t>
            </a:r>
            <a:r>
              <a:rPr lang="ru-RU" sz="1100" dirty="0" smtClean="0"/>
              <a:t> Хабаровский краеведческий музей 1897-1903 г.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7465" y="4454064"/>
            <a:ext cx="1165731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вами- изображение животного, скелет которого хранится сейчас в фондах Хабаровского краеведческого музея. В  конце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 2 скелета было найдено на северных островах Тихого океана, один из них оказался в Хабаровске, а второй- продан Парижскому естественно- научному музею за 5 000 франков. История открытия этого животного тесно связана с научными экспедициями, отправлявшимися в северные моря в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7465" y="5302606"/>
            <a:ext cx="1165731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настоящие исследователи, мы сегодня пройдём по «следам Стеллеровой коровы», познакомимся с её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историей, выясним,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скелет этого животного попал в Хабаровский краеведческий музей и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научные открытия были сделаны в ходе экспедиций на северо- восток России в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6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989" y="51688"/>
            <a:ext cx="6155764" cy="563563"/>
          </a:xfrm>
        </p:spPr>
        <p:txBody>
          <a:bodyPr/>
          <a:lstStyle/>
          <a:p>
            <a:r>
              <a:rPr lang="ru-RU" dirty="0" smtClean="0"/>
              <a:t>По следам Стеллеровой коровы….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43090" y="928801"/>
            <a:ext cx="2160000" cy="1396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5" y="97072"/>
            <a:ext cx="627942" cy="74987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32917" y="3342004"/>
            <a:ext cx="2298512" cy="2383455"/>
            <a:chOff x="6481644" y="1078639"/>
            <a:chExt cx="4348469" cy="356866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9041" t="4487" r="10349" b="11309"/>
            <a:stretch/>
          </p:blipFill>
          <p:spPr>
            <a:xfrm>
              <a:off x="6481644" y="1078639"/>
              <a:ext cx="4086423" cy="27390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Прямоугольник 7"/>
            <p:cNvSpPr/>
            <p:nvPr/>
          </p:nvSpPr>
          <p:spPr>
            <a:xfrm>
              <a:off x="6956611" y="4216419"/>
              <a:ext cx="387350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/>
                <a:t>Иллюстрация морской коровы </a:t>
              </a:r>
              <a:r>
                <a:rPr lang="ru-RU" sz="1100" dirty="0" smtClean="0"/>
                <a:t>из книги </a:t>
              </a:r>
            </a:p>
            <a:p>
              <a:pPr algn="ctr"/>
              <a:r>
                <a:rPr lang="ru-RU" sz="1100" dirty="0" smtClean="0"/>
                <a:t>преподобного </a:t>
              </a:r>
              <a:r>
                <a:rPr lang="ru-RU" sz="1100" dirty="0"/>
                <a:t>Х.Н. Хатчинсона (Лондон, 1893).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43090" y="2490707"/>
            <a:ext cx="2268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«Скелет Стеллеровой коровы»</a:t>
            </a:r>
            <a:r>
              <a:rPr lang="ru-RU" sz="1100" dirty="0"/>
              <a:t> </a:t>
            </a:r>
            <a:r>
              <a:rPr lang="ru-RU" sz="1100" dirty="0" smtClean="0"/>
              <a:t>фрагмент </a:t>
            </a:r>
            <a:r>
              <a:rPr lang="ru-RU" sz="1100" dirty="0"/>
              <a:t>экспозиции </a:t>
            </a:r>
            <a:r>
              <a:rPr lang="ru-RU" sz="1100" dirty="0" smtClean="0"/>
              <a:t> Хабаровский краеведческий музей 1897-1903 г.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44801" y="940915"/>
            <a:ext cx="895275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вопросы возникают у вас при виде этих изображений?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Составьте по 3 простых и 3 сложных вопроса и наметьте план исследования 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217538"/>
              </p:ext>
            </p:extLst>
          </p:nvPr>
        </p:nvGraphicFramePr>
        <p:xfrm>
          <a:off x="2844801" y="1499524"/>
          <a:ext cx="895275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084">
                  <a:extLst>
                    <a:ext uri="{9D8B030D-6E8A-4147-A177-3AD203B41FA5}">
                      <a16:colId xmlns:a16="http://schemas.microsoft.com/office/drawing/2014/main" val="2350692340"/>
                    </a:ext>
                  </a:extLst>
                </a:gridCol>
                <a:gridCol w="3199293">
                  <a:extLst>
                    <a:ext uri="{9D8B030D-6E8A-4147-A177-3AD203B41FA5}">
                      <a16:colId xmlns:a16="http://schemas.microsoft.com/office/drawing/2014/main" val="1263380196"/>
                    </a:ext>
                  </a:extLst>
                </a:gridCol>
                <a:gridCol w="1856380">
                  <a:extLst>
                    <a:ext uri="{9D8B030D-6E8A-4147-A177-3AD203B41FA5}">
                      <a16:colId xmlns:a16="http://schemas.microsoft.com/office/drawing/2014/main" val="22781103"/>
                    </a:ext>
                  </a:extLst>
                </a:gridCol>
                <a:gridCol w="2619997">
                  <a:extLst>
                    <a:ext uri="{9D8B030D-6E8A-4147-A177-3AD203B41FA5}">
                      <a16:colId xmlns:a16="http://schemas.microsoft.com/office/drawing/2014/main" val="4236622719"/>
                    </a:ext>
                  </a:extLst>
                </a:gridCol>
              </a:tblGrid>
              <a:tr h="350284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Простые вопросы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Сложные вопросы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227553"/>
                  </a:ext>
                </a:extLst>
              </a:tr>
              <a:tr h="350284">
                <a:tc>
                  <a:txBody>
                    <a:bodyPr/>
                    <a:lstStyle/>
                    <a:p>
                      <a:r>
                        <a:rPr lang="ru-RU" dirty="0" smtClean="0"/>
                        <a:t>Что?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Почему?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060242"/>
                  </a:ext>
                </a:extLst>
              </a:tr>
              <a:tr h="604599">
                <a:tc>
                  <a:txBody>
                    <a:bodyPr/>
                    <a:lstStyle/>
                    <a:p>
                      <a:r>
                        <a:rPr lang="ru-RU" dirty="0" smtClean="0"/>
                        <a:t>Где?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Правда ли, что ……………..?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413302"/>
                  </a:ext>
                </a:extLst>
              </a:tr>
              <a:tr h="851677">
                <a:tc>
                  <a:txBody>
                    <a:bodyPr/>
                    <a:lstStyle/>
                    <a:p>
                      <a:r>
                        <a:rPr lang="ru-RU" dirty="0" smtClean="0"/>
                        <a:t>Когда?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получилось, что……………..?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270"/>
                  </a:ext>
                </a:extLst>
              </a:tr>
              <a:tr h="564136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……………..?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Как</a:t>
                      </a:r>
                      <a:r>
                        <a:rPr lang="ru-RU" baseline="0" dirty="0" smtClean="0"/>
                        <a:t> связано </a:t>
                      </a:r>
                      <a:r>
                        <a:rPr lang="ru-RU" dirty="0" smtClean="0"/>
                        <a:t>……………?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78166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844801" y="5191870"/>
            <a:ext cx="895275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Итак, чтобы рассказать историю морской коровы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Стеллера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нам надо……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8177530" y="4602938"/>
            <a:ext cx="3553272" cy="411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Рабочий лист, </a:t>
            </a:r>
            <a:r>
              <a:rPr lang="ru-RU" sz="1400" dirty="0" smtClean="0"/>
              <a:t>задание 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431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989" y="51688"/>
            <a:ext cx="6155764" cy="563563"/>
          </a:xfrm>
        </p:spPr>
        <p:txBody>
          <a:bodyPr/>
          <a:lstStyle/>
          <a:p>
            <a:r>
              <a:rPr lang="ru-RU" dirty="0" smtClean="0"/>
              <a:t>По следам Стеллеровой коровы….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5" y="97072"/>
            <a:ext cx="627942" cy="7498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1201" y="1140328"/>
            <a:ext cx="1072178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узнать историю морской коровы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Стеллера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нам надо заглянуть в Охотский краеведческий музей, изучить экспонаты, представленные там,  ответить на каверзные вопросы и получить за каждую загадку по одному фрагменту истории морской коровы. Собрав все 4 части , мы узнаем , что же произошло с этим загадочным животным…..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11201" y="1238378"/>
            <a:ext cx="10962974" cy="4415363"/>
            <a:chOff x="491138" y="3198527"/>
            <a:chExt cx="10767465" cy="3874492"/>
          </a:xfrm>
        </p:grpSpPr>
        <p:graphicFrame>
          <p:nvGraphicFramePr>
            <p:cNvPr id="14" name="Схема 13"/>
            <p:cNvGraphicFramePr/>
            <p:nvPr>
              <p:extLst>
                <p:ext uri="{D42A27DB-BD31-4B8C-83A1-F6EECF244321}">
                  <p14:modId xmlns:p14="http://schemas.microsoft.com/office/powerpoint/2010/main" val="1980182958"/>
                </p:ext>
              </p:extLst>
            </p:nvPr>
          </p:nvGraphicFramePr>
          <p:xfrm>
            <a:off x="491138" y="3198527"/>
            <a:ext cx="10767465" cy="38744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13" name="Прямая со стрелкой 12"/>
            <p:cNvCxnSpPr/>
            <p:nvPr/>
          </p:nvCxnSpPr>
          <p:spPr>
            <a:xfrm>
              <a:off x="2073729" y="4541491"/>
              <a:ext cx="1733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V="1">
              <a:off x="9541435" y="5534212"/>
              <a:ext cx="277906" cy="3257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люс 17"/>
            <p:cNvSpPr/>
            <p:nvPr/>
          </p:nvSpPr>
          <p:spPr>
            <a:xfrm>
              <a:off x="3950447" y="5803153"/>
              <a:ext cx="113553" cy="125506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люс 18"/>
            <p:cNvSpPr/>
            <p:nvPr/>
          </p:nvSpPr>
          <p:spPr>
            <a:xfrm>
              <a:off x="5761317" y="5803153"/>
              <a:ext cx="113553" cy="125506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люс 19"/>
            <p:cNvSpPr/>
            <p:nvPr/>
          </p:nvSpPr>
          <p:spPr>
            <a:xfrm>
              <a:off x="7709647" y="5803153"/>
              <a:ext cx="113553" cy="125506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20022" y="4920801"/>
            <a:ext cx="8602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так, в путь навстречу приключениям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984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144928"/>
            <a:ext cx="10972800" cy="563563"/>
          </a:xfrm>
        </p:spPr>
        <p:txBody>
          <a:bodyPr/>
          <a:lstStyle/>
          <a:p>
            <a:pPr algn="ctr"/>
            <a:r>
              <a:rPr lang="ru-RU" dirty="0" smtClean="0"/>
              <a:t>В Охотском краеведческом музее имени </a:t>
            </a:r>
            <a:r>
              <a:rPr lang="ru-RU" dirty="0"/>
              <a:t>Е.Ф. </a:t>
            </a:r>
            <a:r>
              <a:rPr lang="ru-RU" dirty="0" err="1"/>
              <a:t>Морокова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2141" y="18527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2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200" y="787618"/>
            <a:ext cx="1172033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Охотский краеведческий музей открылся 10 июля 1962 года. Его уникальное музейное собрание насчитывает свыше 2000 единиц хранения, экспозиционно-выставочная площадь – 138 квадратных метров. В 2011 году Охотский краеведческий музей стал филиалом Хабаровского краевого музея имени Н.И.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Гродекова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6727" y="4508536"/>
            <a:ext cx="748851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экспозиции музея входят: археологические памятники Охотского района, традиционная культура эвенов, птичий мир побережья, Охотск – колыбель Тихоокеанского флота, золотая лихорадка, гражданская война, период социалистического строительства,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охотчане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в Великой Отечественной войне, Охотский район в 1950-1980-е годы, охотская горно-геологическая компания.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86728" y="1865539"/>
            <a:ext cx="748851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экспозиции представлены: орудия труда и охоты древнего человека, ископаемые бивни мамонтов, предметы быта коренных жителей – эвенов, уникальные экспонаты времен освоения территории Дальнего Востока в XVII-XIX веках, рапорты офицеров времен императрицы Анны Иоанновны, фрагмент артиллерийского орудия 1733 года, коллекция минералов побережья Охотского моря, фотографии и документы об истории Охотского района в 1920-1980-е годы и многое другое.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6017"/>
          <a:stretch/>
        </p:blipFill>
        <p:spPr>
          <a:xfrm>
            <a:off x="203200" y="1810090"/>
            <a:ext cx="4114035" cy="241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4443806"/>
            <a:ext cx="4114035" cy="188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1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141" y="18527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906" y="77562"/>
            <a:ext cx="11558494" cy="563563"/>
          </a:xfrm>
        </p:spPr>
        <p:txBody>
          <a:bodyPr/>
          <a:lstStyle/>
          <a:p>
            <a:pPr algn="ctr"/>
            <a:r>
              <a:rPr lang="ru-RU" dirty="0"/>
              <a:t>В Охотском краеведческом музее имени Е.Ф. </a:t>
            </a:r>
            <a:r>
              <a:rPr lang="ru-RU" dirty="0" err="1" smtClean="0"/>
              <a:t>Морокова</a:t>
            </a:r>
            <a:r>
              <a:rPr lang="ru-RU" dirty="0" smtClean="0"/>
              <a:t>-эвенкийский календарь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980517" y="816200"/>
            <a:ext cx="5109883" cy="356739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Перед вами– экспозиция Охотского краеведческого музея , посвящённая коренным жителям– эвенкам. </a:t>
            </a: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447675" algn="just">
              <a:buNone/>
            </a:pPr>
            <a:r>
              <a:rPr lang="ru-RU" sz="2000" dirty="0" smtClean="0"/>
              <a:t>На протяжении веков на территории Хабаровского края проживали эвенки.</a:t>
            </a:r>
          </a:p>
          <a:p>
            <a:pPr marL="0" indent="447675" algn="just">
              <a:buNone/>
            </a:pPr>
            <a:r>
              <a:rPr lang="ru-RU" sz="2000" dirty="0" smtClean="0"/>
              <a:t>Большинство эвенков были охотниками-оленеводами, жили полуоседло. </a:t>
            </a:r>
            <a:r>
              <a:rPr lang="ru-RU" sz="2000" dirty="0"/>
              <a:t>Продукция охоты, рыбного промысла давала пищу и одежду. </a:t>
            </a:r>
            <a:r>
              <a:rPr lang="ru-RU" sz="2000" dirty="0" smtClean="0"/>
              <a:t>После прихода русских землепроходцев эвенки стали подданными российского государства и платили в казну ясак пушниной. Купцы </a:t>
            </a:r>
            <a:r>
              <a:rPr lang="ru-RU" sz="2000" dirty="0"/>
              <a:t>в обмен на шкурки пушных </a:t>
            </a:r>
            <a:r>
              <a:rPr lang="ru-RU" sz="2000" dirty="0" smtClean="0"/>
              <a:t>зверей̆ </a:t>
            </a:r>
            <a:r>
              <a:rPr lang="ru-RU" sz="2000" dirty="0"/>
              <a:t>предлагали товары – чай, муку, соль, мануфактуру, посуду.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01704" y="816200"/>
            <a:ext cx="6819048" cy="3600000"/>
            <a:chOff x="137563" y="905847"/>
            <a:chExt cx="6819048" cy="360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563" y="905847"/>
              <a:ext cx="6819048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Овал 8"/>
            <p:cNvSpPr/>
            <p:nvPr/>
          </p:nvSpPr>
          <p:spPr>
            <a:xfrm>
              <a:off x="878541" y="3658627"/>
              <a:ext cx="310777" cy="2977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</a:t>
              </a:r>
              <a:endParaRPr lang="ru-RU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31588" y="4523909"/>
            <a:ext cx="6689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Экспонат №1– эвенкийский деревянный календарь. </a:t>
            </a:r>
            <a:endParaRPr lang="ru-RU" dirty="0" smtClean="0"/>
          </a:p>
          <a:p>
            <a:r>
              <a:rPr lang="ru-RU" dirty="0" smtClean="0"/>
              <a:t>Размер 12* 16 см. Он поступил в музей в 1946 году, передан из оленеводческого посёлка </a:t>
            </a:r>
            <a:r>
              <a:rPr lang="ru-RU" dirty="0" err="1" smtClean="0"/>
              <a:t>Усчан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Сравните </a:t>
            </a:r>
            <a:r>
              <a:rPr lang="ru-RU" dirty="0"/>
              <a:t>его с современным  календарём, сделайте вывод о причинах сходства и различия.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1579507" y="5320114"/>
            <a:ext cx="3553272" cy="447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Рабочий лист, </a:t>
            </a:r>
            <a:r>
              <a:rPr lang="ru-RU" sz="1400" dirty="0" smtClean="0"/>
              <a:t>задание </a:t>
            </a:r>
            <a:r>
              <a:rPr lang="ru-RU" sz="1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565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518" y="42162"/>
            <a:ext cx="10972800" cy="563563"/>
          </a:xfrm>
        </p:spPr>
        <p:txBody>
          <a:bodyPr/>
          <a:lstStyle/>
          <a:p>
            <a:pPr algn="ctr"/>
            <a:r>
              <a:rPr lang="ru-RU" dirty="0"/>
              <a:t>В Охотском краеведческом музее имени Е.Ф. </a:t>
            </a:r>
            <a:r>
              <a:rPr lang="ru-RU" dirty="0" err="1" smtClean="0"/>
              <a:t>Морокова</a:t>
            </a:r>
            <a:r>
              <a:rPr lang="ru-RU" dirty="0" smtClean="0"/>
              <a:t>: корабельная пушка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" t="10807" r="18128" b="7658"/>
          <a:stretch/>
        </p:blipFill>
        <p:spPr>
          <a:xfrm>
            <a:off x="31062" y="837955"/>
            <a:ext cx="4587276" cy="27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2141" y="18527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Объект 6"/>
          <p:cNvSpPr txBox="1">
            <a:spLocks/>
          </p:cNvSpPr>
          <p:nvPr/>
        </p:nvSpPr>
        <p:spPr bwMode="auto">
          <a:xfrm>
            <a:off x="4922446" y="837955"/>
            <a:ext cx="6968470" cy="321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экспозиции, посвящённой мореходам- исследователям важное место занимает корабельная пушка 1733 года, 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повреждённая взрывом.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endParaRPr lang="ru-RU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ru-RU" sz="1800" b="0" dirty="0" smtClean="0"/>
              <a:t>Так как Охотск был по тем временам Тихоокеанскими воротами России, то и </a:t>
            </a:r>
            <a:r>
              <a:rPr lang="ru-RU" sz="1800" i="1" dirty="0" smtClean="0"/>
              <a:t>Вторая Камчатская экспедиция</a:t>
            </a:r>
            <a:r>
              <a:rPr lang="ru-RU" sz="1800" dirty="0" smtClean="0"/>
              <a:t> </a:t>
            </a:r>
            <a:r>
              <a:rPr lang="ru-RU" sz="1800" b="0" dirty="0" smtClean="0"/>
              <a:t> под руководством </a:t>
            </a:r>
            <a:r>
              <a:rPr lang="ru-RU" sz="1800" b="0" dirty="0" err="1" smtClean="0"/>
              <a:t>Витуса</a:t>
            </a:r>
            <a:r>
              <a:rPr lang="ru-RU" sz="1800" b="0" dirty="0" smtClean="0"/>
              <a:t> Беринга начинала свой морской путь именно отсюда. </a:t>
            </a: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ru-RU" sz="1800" b="0" dirty="0"/>
              <a:t>	</a:t>
            </a:r>
            <a:r>
              <a:rPr lang="ru-RU" sz="1800" b="0" dirty="0" smtClean="0"/>
              <a:t>Цель этой экспедиции </a:t>
            </a:r>
            <a:r>
              <a:rPr lang="ru-RU" sz="1800" b="0" dirty="0"/>
              <a:t>состояла в том, чтобы узнать, есть ли соединение Камчатской земли с </a:t>
            </a:r>
            <a:r>
              <a:rPr lang="ru-RU" sz="1800" b="0" dirty="0" smtClean="0"/>
              <a:t>Америкой. Если </a:t>
            </a:r>
            <a:r>
              <a:rPr lang="ru-RU" sz="1800" b="0" dirty="0"/>
              <a:t>окажется, что Сибирь соединяется с Америкой и пройти нельзя, то </a:t>
            </a:r>
            <a:r>
              <a:rPr lang="ru-RU" sz="1800" b="0" i="1" dirty="0" smtClean="0"/>
              <a:t>«выведывать </a:t>
            </a:r>
            <a:r>
              <a:rPr lang="ru-RU" sz="1800" b="0" i="1" dirty="0"/>
              <a:t>далеко ли на другой стороне земли Полуденное или Восточное </a:t>
            </a:r>
            <a:r>
              <a:rPr lang="ru-RU" sz="1800" b="0" i="1" dirty="0" smtClean="0"/>
              <a:t>море», </a:t>
            </a:r>
            <a:r>
              <a:rPr lang="ru-RU" sz="1800" b="0" dirty="0"/>
              <a:t>а затем, </a:t>
            </a:r>
            <a:r>
              <a:rPr lang="ru-RU" sz="1800" b="0" dirty="0" smtClean="0"/>
              <a:t>вернуться </a:t>
            </a:r>
            <a:r>
              <a:rPr lang="ru-RU" sz="1800" b="0" dirty="0"/>
              <a:t>в Якутск через Лену</a:t>
            </a:r>
            <a:r>
              <a:rPr lang="ru-RU" sz="1800" b="0" dirty="0" smtClean="0"/>
              <a:t>.</a:t>
            </a:r>
            <a:endParaRPr lang="ru-RU" sz="1800" b="0" dirty="0"/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ru-RU" sz="1800" b="0" dirty="0"/>
              <a:t>	</a:t>
            </a:r>
            <a:r>
              <a:rPr lang="ru-RU" sz="1800" b="0" dirty="0" smtClean="0"/>
              <a:t>Другая </a:t>
            </a:r>
            <a:r>
              <a:rPr lang="ru-RU" sz="1800" b="0" dirty="0"/>
              <a:t>цель, которую ставил </a:t>
            </a:r>
            <a:r>
              <a:rPr lang="ru-RU" sz="1800" b="0" dirty="0" smtClean="0"/>
              <a:t>Сенат</a:t>
            </a:r>
            <a:r>
              <a:rPr lang="ru-RU" sz="1800" b="0" dirty="0"/>
              <a:t>, это </a:t>
            </a:r>
            <a:r>
              <a:rPr lang="ru-RU" sz="1800" b="0" dirty="0" smtClean="0"/>
              <a:t>– </a:t>
            </a:r>
            <a:r>
              <a:rPr lang="ru-RU" sz="1800" b="0" i="1" dirty="0" smtClean="0"/>
              <a:t>«</a:t>
            </a:r>
            <a:r>
              <a:rPr lang="ru-RU" sz="1800" b="0" i="1" dirty="0" err="1" smtClean="0"/>
              <a:t>обыскивание</a:t>
            </a:r>
            <a:r>
              <a:rPr lang="ru-RU" sz="1800" b="0" i="1" dirty="0" smtClean="0"/>
              <a:t> </a:t>
            </a:r>
            <a:r>
              <a:rPr lang="ru-RU" sz="1800" b="0" i="1" dirty="0"/>
              <a:t>берегов американских и изыскание пути до </a:t>
            </a:r>
            <a:r>
              <a:rPr lang="ru-RU" sz="1800" b="0" i="1" dirty="0" smtClean="0"/>
              <a:t>Японии».</a:t>
            </a: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ru-RU" sz="1800" b="0" dirty="0" smtClean="0"/>
              <a:t>	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62718" y="3601242"/>
            <a:ext cx="523128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Экспонат </a:t>
            </a:r>
            <a:r>
              <a:rPr lang="ru-RU" dirty="0" smtClean="0"/>
              <a:t>№2– пушка корабельная чугунная. </a:t>
            </a:r>
          </a:p>
          <a:p>
            <a:pPr algn="ctr"/>
            <a:r>
              <a:rPr lang="ru-RU" dirty="0" smtClean="0"/>
              <a:t>Отлита на Каменском заводе в 1733 году. Найдена в 7 км от Охотска на морском берегу, поступила в музей как </a:t>
            </a:r>
          </a:p>
          <a:p>
            <a:pPr algn="ctr"/>
            <a:r>
              <a:rPr lang="ru-RU" dirty="0" smtClean="0"/>
              <a:t>дар от школьников в 1968 г.</a:t>
            </a:r>
          </a:p>
          <a:p>
            <a:pPr algn="ctr"/>
            <a:endParaRPr lang="ru-RU" dirty="0"/>
          </a:p>
          <a:p>
            <a:pPr algn="ctr"/>
            <a:endParaRPr lang="ru-RU" sz="500" dirty="0" smtClean="0"/>
          </a:p>
          <a:p>
            <a:pPr algn="ctr"/>
            <a:r>
              <a:rPr lang="ru-RU" dirty="0" smtClean="0"/>
              <a:t>Узнайте </a:t>
            </a:r>
            <a:r>
              <a:rPr lang="ru-RU" dirty="0"/>
              <a:t>историю </a:t>
            </a:r>
            <a:r>
              <a:rPr lang="ru-RU" dirty="0" smtClean="0"/>
              <a:t>экспоната и</a:t>
            </a:r>
            <a:endParaRPr lang="ru-RU" dirty="0"/>
          </a:p>
          <a:p>
            <a:pPr algn="ctr"/>
            <a:r>
              <a:rPr lang="ru-RU" dirty="0"/>
              <a:t>о</a:t>
            </a:r>
            <a:r>
              <a:rPr lang="ru-RU" dirty="0" smtClean="0"/>
              <a:t>тветьте на вопросы о его участии в географических открытиях </a:t>
            </a:r>
            <a:r>
              <a:rPr lang="en-US" dirty="0" smtClean="0"/>
              <a:t>XVIII</a:t>
            </a:r>
            <a:r>
              <a:rPr lang="ru-RU" dirty="0" smtClean="0"/>
              <a:t> века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819405" y="3195020"/>
            <a:ext cx="368300" cy="355600"/>
            <a:chOff x="3819405" y="3195020"/>
            <a:chExt cx="368300" cy="355600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3819405" y="3195020"/>
              <a:ext cx="368300" cy="355600"/>
            </a:xfrm>
            <a:prstGeom prst="wedgeEllipseCallout">
              <a:avLst>
                <a:gd name="adj1" fmla="val -300810"/>
                <a:gd name="adj2" fmla="val -117019"/>
              </a:avLst>
            </a:prstGeom>
            <a:solidFill>
              <a:srgbClr val="FFFFFF"/>
            </a:solidFill>
            <a:ln w="12700" algn="ctr">
              <a:solidFill>
                <a:srgbClr val="CCCCCC">
                  <a:alpha val="55000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2.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3848166" y="3223921"/>
              <a:ext cx="310777" cy="2977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</a:p>
          </p:txBody>
        </p:sp>
      </p:grpSp>
      <p:sp>
        <p:nvSpPr>
          <p:cNvPr id="10" name="Стрелка вправо 9"/>
          <p:cNvSpPr/>
          <p:nvPr/>
        </p:nvSpPr>
        <p:spPr>
          <a:xfrm>
            <a:off x="548064" y="4962831"/>
            <a:ext cx="3553272" cy="447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Рабочий лист, </a:t>
            </a:r>
            <a:r>
              <a:rPr lang="ru-RU" sz="1400" dirty="0" smtClean="0"/>
              <a:t>задание </a:t>
            </a:r>
            <a:r>
              <a:rPr lang="ru-RU" sz="1400" dirty="0"/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29434" y="6160743"/>
            <a:ext cx="10816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Пушка капитана-командора1733 год. Вторая К... | МКУ "Редакция газеты "</a:t>
            </a:r>
            <a:r>
              <a:rPr lang="ru-RU" dirty="0" err="1">
                <a:hlinkClick r:id="rId4"/>
              </a:rPr>
              <a:t>Охотско</a:t>
            </a:r>
            <a:r>
              <a:rPr lang="ru-RU" dirty="0">
                <a:hlinkClick r:id="rId4"/>
              </a:rPr>
              <a:t>-эвенская правда"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141" y="18527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3459" y="85163"/>
            <a:ext cx="10972800" cy="563563"/>
          </a:xfrm>
        </p:spPr>
        <p:txBody>
          <a:bodyPr/>
          <a:lstStyle/>
          <a:p>
            <a:pPr algn="ctr"/>
            <a:r>
              <a:rPr lang="ru-RU" dirty="0" smtClean="0"/>
              <a:t>В Охотском краеведческом музее имени </a:t>
            </a:r>
            <a:r>
              <a:rPr lang="ru-RU" dirty="0"/>
              <a:t>Е.Ф. </a:t>
            </a:r>
            <a:r>
              <a:rPr lang="ru-RU" dirty="0" err="1" smtClean="0"/>
              <a:t>Морокова</a:t>
            </a:r>
            <a:r>
              <a:rPr lang="ru-RU" dirty="0" smtClean="0"/>
              <a:t>: «Российские </a:t>
            </a:r>
            <a:r>
              <a:rPr lang="ru-RU" dirty="0" err="1" smtClean="0"/>
              <a:t>колумбы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01975" y="858798"/>
            <a:ext cx="7220341" cy="321079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На этом стенде- портреты и краткое описание биографии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первооткрывателей, которые начинали свой путь из Охотского порта, исследовали северо- восточные берега России и побережье Тихого океана в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XVIII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веке.</a:t>
            </a:r>
          </a:p>
          <a:p>
            <a:pPr marL="0" indent="447675" algn="just">
              <a:lnSpc>
                <a:spcPct val="150000"/>
              </a:lnSpc>
              <a:buNone/>
            </a:pPr>
            <a:r>
              <a:rPr lang="ru-RU" sz="2000" dirty="0"/>
              <a:t>Русские северные экспедиции были одновременно научной, экономической и политической инициативой: они дали качественно новые картографические материалы  обеспечили основу для промышленного освоения морских и прибрежных ресурсов и укрепили российский суверенитет в Арктике. </a:t>
            </a:r>
          </a:p>
          <a:p>
            <a:pPr marL="0" indent="447675" algn="just">
              <a:lnSpc>
                <a:spcPct val="150000"/>
              </a:lnSpc>
              <a:buNone/>
            </a:pPr>
            <a:endParaRPr lang="ru-RU" sz="20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1974" y="4990627"/>
            <a:ext cx="7412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Чьи портреты размещены на стенде и какие открытия совершили?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Соотнесите личности и факты </a:t>
            </a:r>
            <a:r>
              <a:rPr lang="ru-RU" dirty="0"/>
              <a:t>их </a:t>
            </a:r>
            <a:r>
              <a:rPr lang="ru-RU" dirty="0" smtClean="0"/>
              <a:t>биографии.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6280121" y="5367201"/>
            <a:ext cx="3553272" cy="447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Рабочий лист, </a:t>
            </a:r>
            <a:r>
              <a:rPr lang="ru-RU" sz="1400" dirty="0" smtClean="0"/>
              <a:t>задание </a:t>
            </a:r>
            <a:r>
              <a:rPr lang="ru-RU" sz="1400" dirty="0"/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20745" y="6190954"/>
            <a:ext cx="718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Камчатские экспедиции </a:t>
            </a:r>
            <a:r>
              <a:rPr lang="en-US" dirty="0">
                <a:hlinkClick r:id="rId2"/>
              </a:rPr>
              <a:t>XVIII</a:t>
            </a:r>
            <a:r>
              <a:rPr lang="ru-RU" dirty="0">
                <a:hlinkClick r:id="rId2"/>
              </a:rPr>
              <a:t> века- люди и </a:t>
            </a:r>
            <a:r>
              <a:rPr lang="ru-RU" dirty="0" smtClean="0">
                <a:hlinkClick r:id="rId2"/>
              </a:rPr>
              <a:t>судьбы.</a:t>
            </a:r>
            <a:r>
              <a:rPr lang="ru-RU" dirty="0" smtClean="0"/>
              <a:t> онлайн- </a:t>
            </a:r>
            <a:r>
              <a:rPr lang="ru-RU" dirty="0" err="1" smtClean="0"/>
              <a:t>пазлы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19" y="1178728"/>
            <a:ext cx="4299590" cy="446931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4252445" y="1493453"/>
            <a:ext cx="368300" cy="355600"/>
            <a:chOff x="3819405" y="3195020"/>
            <a:chExt cx="368300" cy="355600"/>
          </a:xfrm>
        </p:grpSpPr>
        <p:sp>
          <p:nvSpPr>
            <p:cNvPr id="13" name="AutoShape 2"/>
            <p:cNvSpPr>
              <a:spLocks noChangeArrowheads="1"/>
            </p:cNvSpPr>
            <p:nvPr/>
          </p:nvSpPr>
          <p:spPr bwMode="auto">
            <a:xfrm>
              <a:off x="3819405" y="3195020"/>
              <a:ext cx="368300" cy="355600"/>
            </a:xfrm>
            <a:prstGeom prst="wedgeEllipseCallout">
              <a:avLst>
                <a:gd name="adj1" fmla="val -247260"/>
                <a:gd name="adj2" fmla="val 153569"/>
              </a:avLst>
            </a:prstGeom>
            <a:solidFill>
              <a:srgbClr val="FFFFFF"/>
            </a:solidFill>
            <a:ln w="12700" algn="ctr">
              <a:solidFill>
                <a:srgbClr val="CCCCCC">
                  <a:alpha val="55000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2.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3848166" y="3223921"/>
              <a:ext cx="310777" cy="2977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3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141" y="18527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3459" y="85163"/>
            <a:ext cx="10972800" cy="563563"/>
          </a:xfrm>
        </p:spPr>
        <p:txBody>
          <a:bodyPr/>
          <a:lstStyle/>
          <a:p>
            <a:pPr algn="ctr"/>
            <a:r>
              <a:rPr lang="ru-RU" dirty="0" smtClean="0"/>
              <a:t>В Охотском краеведческом музее имени </a:t>
            </a:r>
            <a:r>
              <a:rPr lang="ru-RU" dirty="0"/>
              <a:t>Е.Ф. </a:t>
            </a:r>
            <a:r>
              <a:rPr lang="ru-RU" dirty="0" err="1" smtClean="0"/>
              <a:t>Морокова</a:t>
            </a:r>
            <a:r>
              <a:rPr lang="ru-RU" dirty="0" smtClean="0"/>
              <a:t>: «Россия на берегах Америки»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65454" y="840342"/>
            <a:ext cx="7348913" cy="321079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А этот стенд повествует о том, как Аляска стала в конце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XVIII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века территорией Российской империи. И связана эта история с ещё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одним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знаменитым купцом-мореходом,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редпринимателем и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основателем Российско- Американской торговой компании.</a:t>
            </a:r>
          </a:p>
          <a:p>
            <a:pPr marL="0" indent="447675" algn="just">
              <a:lnSpc>
                <a:spcPct val="150000"/>
              </a:lnSpc>
              <a:buNone/>
            </a:pPr>
            <a:r>
              <a:rPr lang="ru-RU" sz="2000" b="0" dirty="0" smtClean="0"/>
              <a:t>После </a:t>
            </a:r>
            <a:r>
              <a:rPr lang="ru-RU" sz="2000" b="0" dirty="0"/>
              <a:t>70-х гг. XVIII столетия центр формирования промышленных экспедиций переходит полностью в Охотский порт. Торговое мореплавание приобрело огромный размах и достигло своего расцвета при деятельности </a:t>
            </a:r>
            <a:r>
              <a:rPr lang="ru-RU" sz="2000" dirty="0"/>
              <a:t>Григория Ивановича </a:t>
            </a:r>
            <a:r>
              <a:rPr lang="ru-RU" sz="2000" dirty="0" err="1"/>
              <a:t>Шелехова</a:t>
            </a:r>
            <a:r>
              <a:rPr lang="ru-RU" sz="2000" b="0" dirty="0"/>
              <a:t>. В Охотске появилось много различных купеческих компаний, город и порт сильно разрослись. Богатая добыча и внимание правительства к развитию края и плаваниям на Аляску и Алеутские острова дают толчок более интенсивному развитию флота.</a:t>
            </a:r>
            <a:endParaRPr lang="ru-RU" sz="2000" b="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5271" t="-1451" r="9724"/>
          <a:stretch/>
        </p:blipFill>
        <p:spPr>
          <a:xfrm>
            <a:off x="105632" y="836894"/>
            <a:ext cx="4559822" cy="473607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017243" y="1408924"/>
            <a:ext cx="368300" cy="355600"/>
            <a:chOff x="3819405" y="3195020"/>
            <a:chExt cx="368300" cy="355600"/>
          </a:xfrm>
        </p:grpSpPr>
        <p:sp>
          <p:nvSpPr>
            <p:cNvPr id="13" name="AutoShape 2"/>
            <p:cNvSpPr>
              <a:spLocks noChangeArrowheads="1"/>
            </p:cNvSpPr>
            <p:nvPr/>
          </p:nvSpPr>
          <p:spPr bwMode="auto">
            <a:xfrm>
              <a:off x="3819405" y="3195020"/>
              <a:ext cx="368300" cy="355600"/>
            </a:xfrm>
            <a:prstGeom prst="wedgeEllipseCallout">
              <a:avLst>
                <a:gd name="adj1" fmla="val -271601"/>
                <a:gd name="adj2" fmla="val 311552"/>
              </a:avLst>
            </a:prstGeom>
            <a:solidFill>
              <a:srgbClr val="FFFFFF"/>
            </a:solidFill>
            <a:ln w="12700" algn="ctr">
              <a:solidFill>
                <a:srgbClr val="CCCCCC">
                  <a:alpha val="55000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2.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3848166" y="3223921"/>
              <a:ext cx="310777" cy="2977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4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707791" y="1408924"/>
            <a:ext cx="14842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его портрет вы найдёте в правом верхнем углу стенда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632" y="4942541"/>
            <a:ext cx="4559821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Познакомьтесь с </a:t>
            </a:r>
            <a:r>
              <a:rPr lang="ru-RU" sz="1600" dirty="0" smtClean="0"/>
              <a:t>основными фактами </a:t>
            </a:r>
            <a:r>
              <a:rPr lang="ru-RU" sz="1600" dirty="0"/>
              <a:t>биографии Г. И. </a:t>
            </a:r>
            <a:r>
              <a:rPr lang="ru-RU" sz="1600" dirty="0" smtClean="0"/>
              <a:t>Шелихова и его деятельности </a:t>
            </a:r>
            <a:r>
              <a:rPr lang="ru-RU" sz="1600" dirty="0"/>
              <a:t>на востоке </a:t>
            </a:r>
            <a:r>
              <a:rPr lang="ru-RU" sz="1600" dirty="0" smtClean="0"/>
              <a:t>России, разгадайте кроссворд и объясните, за какие заслуги его портрет помещён на этом стенде?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80145" y="6144998"/>
            <a:ext cx="3553272" cy="447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Рабочий лист, </a:t>
            </a:r>
            <a:r>
              <a:rPr lang="ru-RU" sz="1400" dirty="0" smtClean="0"/>
              <a:t>задание </a:t>
            </a:r>
            <a:r>
              <a:rPr lang="ru-RU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205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8F249B1-71B8-4ACF-B291-A0965E5E5C2F}"/>
  <p:tag name="ISPRING_RESOURCE_FOLDER" val="C:\Users\karam\Documents\РЕГИОНАЛЬНЫЙ КОМПОНЕНТ\УЧЕБНИК\6_17\XVIII век от эпохи географических открытий _к эпохе научных экспедиций\Пётр I и Сибирь\Пётр 1 и Сибирь\"/>
  <p:tag name="ISPRING_PRESENTATION_PATH" val="C:\Users\karam\Documents\РЕГИОНАЛЬНЫЙ КОМПОНЕНТ\УЧЕБНИК\6_17\XVIII век от эпохи географических открытий _к эпохе научных экспедиций\Пётр I и Сибирь\Пётр 1 и Сибирь.pptx"/>
  <p:tag name="ISPRING_PROJECT_VERSION" val="9.3"/>
  <p:tag name="ISPRING_PROJECT_FOLDER_UPDATED" val="1"/>
  <p:tag name="ISPRING_SCREEN_RECS_UPDATED" val="C:\Users\karam\Documents\РЕГИОНАЛЬНЫЙ КОМПОНЕНТ\УЧЕБНИК\6_17\XVIII век от эпохи географических открытий _к эпохе научных экспедиций\Пётр I и Сибирь\Пётр 1 и Сибирь\"/>
  <p:tag name="ISPRING_PLAYERS_CUSTOMIZATION_2" val="UEsDBBQAAgAIAJcGl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WVJdb7aawwOQHAABeHgAAHQAAAHVuaXZlcnNhbC9jb21tb25fbWVzc2FnZXMubG5nzVlbT9xWEH6PlP9gISG1UnOrlKiqIJHXe2AtvPbG9obQiyzUoAiJQBXaKn3jkjREpAFFiUiTkDRp1Zf0YSG7sOwF/oL9F/pL+s0ce9cLpLahqH3Y1fpyvrmcmW/mzA5cuXNrSvlh4vbs5Mz0YN+Fs+f7lInpb2ZuTE7fHOwru0NnPutTZr8bn74xPjUzPTHYNz3Tp1y5fPrUwNT49M3vx29O4PfpU4oycGtidhaXs5fpqnutTN4Y7CvlPFXThOPoOUN4ajmvW56p2rbq6pbpGWpOGH2X/dVg0a/6dX83mPd3/b1gDt+b+Gzhbs1v40lt4FwImyylZKhjwvYcTUASybNczymXSpbtijykPQFexW8C/z3JCZb9HSVYgFASVYHQWjCn4GdN8ffwQpWUwNMtLNvE8xrenQ9WFH9T4TV0v0UvV/0mbsOEJt7aYBPqfjVYCR749eBeBgOcEd30oDy7LLytG7o75hWtvIAFr1mhmr8TLPj1XkVOSA3TsouqkUo++awJ97F76bKJZ/R+Javski0cYbrYy1LBci0I/h0hskDIBBfchUErZPCu32Brq8F96NDIJsnQ87DPs4Y8zSqbLqS8YbAdv6r0Xy0Lh0PVLBdzwu5XgL+t9LuWC29ED53+DPKuQdxhOfCYdgme+ndyYFSF24qqPSI9qdkCN/LeqO4W2MBdfxu4FdomhIrctBZkPwgeBo8UFonLM9AAOweN6tjnSefb2yCHJC1yqjbiuZanlkperuy6MRvXIXGb9ikJQ7OKJdUc8wxr2PJy+jDWvpABRRHn7ynYZFJ4j02Acl9Nf/TppUt3Lly89HEmbAdRbSSiKwx+8XwKbNO1LcODAGF4prjuMt+sAv+p/zTbaqvsGropeLteAOIXAL3LBoEEusZuX/XX8HmSuLps20i4MCd0h6mT/GWIiDqJW8LorHKib8nopNttCl9/I7jHD4kVd8N3EUEUXUyy+H4Y0RPlGOFIj7eDn5JTN28VVUQ0qMG1dY1SiAoIaBy8QLxN8bUn5UCF5gEF5I0a3oPeeKcCobTFxP1K8DPTS0uSSotNq51NVmnUNCw1zyFfRAqqw2Kfs2IOqHxIA8rDzYgFlGARVWZBpijdxm/UmA3YNc+cWsENelSTcHUuaFsRVUTJqpSmxn+UtlHxCpaUSctJNshWR3VzGFlsGQ5KQD66A6vWoJJkhSVSivYS0pm0NsN8qWXEt1VH2JyEFbYZFH4EBE9m8iuqARKGtUNkzGfVqKAPFwx8XFbrJdSaQ4DC5mwwJWFyzWpyLEnbUoCEJU91nFHLznNpgMMpo2QM7LE+yD2yrpotyJJk66ZmgQM0Ny5/HRi85UCiZimuQTIgjFE5T0NagYOQMJ4ryXH9MM7YPhBjeNKW3sOjBsfIJoU/+TR4+ElkLRdLBRFQk51IT5vCSVAF6CI3fjsxEkrMCEMtm1rBy7ndYrbGRLPYDbWUGCCvXp5409k1ucG9PIDu6pAEr/ckeKL6oTAvZ10Hp7Pbn/pvs6yyRii3/OdZ1owJR5a/pEWmek0flu0Qik5E7VxxHgfLCvmH2/KFiO1kqFek05jYeosKFjGRI0CpsnB/w1/Y/RU4thEsns2mlCPQ7ZmurhrxBrGrXLu31h1Q7bjaoJRrIk/ccrWsf+ENqbrB/Vw8l9hX7a6PlqBmXeG0QZCGFa7jI7zXHxZ6My+uU2sbrv6Auw/Ub3AS4v8RHSw4bLteyWpOT5+xz6qojMpkDomiEqUzlxxJS/Geop2OVtL65ij2EIGenDFEPAyzFAu9kOlOwKrOYfqfA0/GCeiVA2+fioewerV7FP+fhmfPFOEoIXqEqMzilqOakjk6swbkyZsVzgYEzgMgZXHm1vjkVPplBRKW0y2m8wbUXE5Tw7vrdXPIYpftGz6kRzCtCGSdwlb2OHepKnABCY8lu4cNOGrppTgF7K+08zVtF/PEBm9hBhSeWsSnFEcau3TxRkXO0V3Z/VSItpKWMq0eo4GMOPHkW8XYybSnG3J11xDcRPH0ig/N9zvnNR49Utf3Pm2rDjnlooh8KhuVg7RMfpENKgnZ5MGP3P/wVEmJmfKIzIOi0HkUPzzfa0m/+pUrx1E49M3rnsFCTLt9ygSPkoR1yO44h44YYZ183DhCtXE80FRTE/IguxBOICopl4JQyMeG63QOKW94m2mQFU0Rd8Iq2o6Il0IhpQA5VcqLIRVCImcSq9D5v5ESZL+Kv+Iosub/htP/n/5bfxWfdwpAX/nPoP1zf/XzTLh0vEJ9Ex38L/mg1uJ+oeHXv86MRmZ2wd7CYY3Dm6tk6HKOA93xrKEhmZ/EoImR4aq5Xpt4mveSjnBw0LM0y8NhYiwuUo8UXR1J2ztue8zGc9rv8h8LNSYXzoTWIeOITmvLOfHhAVxNYWbc5u5jiZ4rEroSzfdokpLsL3JyGKyq66paoQjCcTjWiKwWaaQdLGeBiWJes8q2Izp8JQfanbmXQkc5npdXsoDTnB41kYdGAH0Gt9BYg1ikJZ1ERL5vyhasZBHB4RMOLTq5kAWgO41+xe09cWUz7R8TcaDjd1DkJ1cveWo+z0N8YDynAwdQ2lGhC8diVa51MV3pZjM+6yfC3jftTytfK6gmavt/ooItRGfWT6Pn7mz2PcfNNrVjf839kQQk/40KqyPqh7zu/l/DfWlnGNWL1rma5X+CB87F/hj+G1BLAwQUAAIACABWVJdbAAAAAAIAAAAAAAAALgAAAHVuaXZlcnNhbC9wbGF5YmFja19hbmRfbmF2aWdhdGlvbl9zZXR0aW5ncy54bWwDAFBLAwQUAAIACABWVJdb0RaCJ6MGAACvIgAAJwAAAHVuaXZlcnNhbC9mbGFzaF9wdWJsaXNoaW5nX3NldHRpbmdzLnhtbO1aW08bRxR+51eMtspbg3GAXJDtiOBFsWpsam/aRFWF1t4Bb7PetXbHIfSJi9qkIkpQFdQ0aZPe1Jf0wQl2Sxxw/sLsX8gv6Tm7vtuYcQOINn0w2LPn8p0z5zJn7NDl23mD3KK2o1tmWAqOjkmEmllL082lsHRNmT17USIOU01NNSyThiXTksjlyEioUMwYupNLU8aA1CEgxnSmCiws5RgrTAUCy8vLo7pTsPGpZRQZyHdGs1Y+ULCpQ01G7UDBUFfgH1spUEeqSxAQAK+8ZdbZIiMjhIR8SXOWVjQo0TVAbupolGrMGqqTkwI+WUbN3lyyraKpzViGZRN7KROWPpiRo8HoeIPGFxXV89REnzgRWMRlNqVqmo4oVCOtf0lJjupLOYAbHJuQyLKusVxYGh87h3KAPtArx5PuG6+inBkLvGCyuoI8ZaqmMtX/6Gu06SK1YTuoE2F2kYLQjrU2SkZvs+aCv6StmGpezyrwhKCvwlJUWUjJs3JKTszIC9dScR+qMIcSU+KyEE86HovKC4mkIqcXripz8aGZFPm6MgTTsMiExc+n5LScUOTUwpVYckgOcVAtHnluOhYfkudT+Uo6pgyrKTE9NyzL/NVkQozn6o15ORWPJT5aUJLJuBKbb3F5MdwWraFAZ+CHIEGsot0e3ixXzGdMVTeg2HTFuEMZlCtDtZeoYs3qkI2LquFQiXxRoEsfF1VDZyuYoVDVblJamHYKNMtSmH1hCTNKaonzBQIwSMlmbk9eaqb2hYsdpgd87S2z+qIMNYvdfM5i1gmjD45NNuFfmhgM/wCgoVu6Rq2Eatteyeo14FAI51rVMTh+/vxgFAdoC6mMqdkclFLWqITtKw0qHfGrWabfgjpNu7AuFg0jXSwULJu1imn7YhPEAWJCi5bZEX/4mWQsQ2vuG81nqJZQ87StAaVv6uYsUAYlsgiZYsCOJgvUJGnVhKanM9jlbFOAU8w4TGdes5utU0/bumoQkAddmZK5dM+uZ3Oq7XSkRnN/sNFkI5/x73iJ7/GKu86rfPdz3+/+s4N5fuEVXnXX3HXC93mJuGv8NUh5xcu8IiTBU/oSlK66d/muu+7eI+4qvFnjNVgugdBdXhES9BtorgH+EqJBgUJcPwD9KtgrSv+kLn+XV4Xon7p30Brk8IzjL8E0IYPks3moE0JKfkaXu+tCtN+6m8T9itd8RLwCiMBtf8HrBTgbnV4H+gb8UgOwe0jrrvoLFaCs8H1gLLlfgxN2YccbT/4E/grf4TXiRRHaXLoshOlH4AP9CAsCZxdVElDUExjrvtgPWxohzAh4uML3YA2J4e0rNM0PR14G9g3ExF+1xeaoEKqH/LX7oCm2Dq7UEOzF5r672SGYeC7oNsXdAAoUcxc9XPdsHWbDpt70IWf8Y0gsEZWvnzlhyAO8fzRIMQxRcyPO7oI4cW8Qf4MrGGk1CIOKH8ldIYvLCBzFVCAUNtz77jdYT9oku5ujRxmi8GTfrz7wqOrViZe46WiUe++EAlcUKz4reVVz5xSk1LBZNNig48+nf5BCRw+wmUZ+1MO2eGl0pK46+WRruN2rk2V4vUa1eBbA5b7OHoCmvkdlJKsCzz50rpK4dw8wuuSpwfQudanCBruOoN17qA/Dx/8D/n8AMKruxqhgW29JrMPY77S1B8RR6B0LnhufmDx/4eKlqdHA29Xfzw5kqo9284aqm43ZbmbghYAwZ9flwyF8Bwz5Ylxdo/4hTAcO/MJ8w8IcMPwLc/a5AhDm7b4IEGbsuQ44hHPApUAP76xl52HCo1rPfva/HxJgjyHo6Rkl9klMudFHgJcKvaNUKIBjXv+pz5vBT+vQx3/i2zCC/QpzzR8wy23B6znhz/hT/gjKz2O+NSVYqXBweAPVquzXaTgb+C1jv9FTsHSJnl7wAAhziMdWEwTwBMB/D53jueDUuQWj3zaY+5g/EoS15XE9FOxgW4Bom2+LUgtiAMRiYyd/LET3rKPFtk1+XYOee19Q7Y538sVOfaceCfUgwP3caUyNJ9aG3qUpCBWRI+4nx1Zn/x218p1vyPxie0y18hmkCd5MVY8tfN+Pjnacm/Qfdvvpvj7+/yJ3wBkLL7U2wDNr7qYQxyPovHhjhDcte34fxqmyy5/uA8HTRQ38gqNkGW0QtBeLXdk7HbzwJu6K4DmsCqA30UMnWiQ70y0tz8WuJOPR96ApnVIP+p+a3952fF3b/Bqx8/cN+CSvm3oe3GroGm3+KCIyOTEWCvR/NDIC0jp/ZBIZ+RtQSwMEFAACAAgAVlSXW5jksHNwAwAA+AsAACEAAAB1bml2ZXJzYWwvZmxhc2hfc2tpbl9zZXR0aW5ncy54bWyVVlFv2jAQfh6/ArF3WCkbrZRGoi1I1VhbrYx3JznAwrEj26Hj3+/sxMGBAFkipPi77+zz3eczgdpS3t2BVFTwh95tL+x8CeJcSuB6AWnGiIZuRBS8JA+92Z/5vDewDMGE/ACtKV8rBEqkS5EVizQjfD8Xa9GPSLxdS5HzpBd+nd2aNxhY6pHTZp+BZJRvkfd9ePf4PGvmMar0i4a0vyIx9AUGjg7Tm+lwOmzjkElQCkww98+T4eTHFR9GImBuldF4dDeatPI4LDOzTyunHVVUW6fxcHw7HjU7YWqRW8/rhTUKuoa/+soOMpHlWft6ZVKszSaPPMbmveLBBElQNkh/vjfvFTpKcG8WuSKMNlska6jHG0Nyk5zbIa4Lss5f2aeZH+VaC96PBdd4dvpcyJSw//MphdbCw4q5WgLzEiUtHJyQo3ESn0m7YjTBJAmZWCp8M++BWn55Jz8wwUvB3o3Qah3B6DliEGqZQzBwI2NRG/H5lms87hCuCFNo9iFHeccKvJNcuSnqmGP9hk/KE49SAs6+FCxP4amI0qPVccd+enq0CfPjqrAqMAm7EvIiO4CO94qaPOF5oON9mKS/cbY/IR9bjIc7GY/EFu9Cor8EwAl+u+y4kTWZ6eem8ShvvRKwhFQkEFo9LGgKpjLBwGImiMFRFAEnO7omGm+RX4YT7W3oKhgcGQoNNUom0FQzOBVSLHKpMAg0LsvNldVpsBiHQvNqouew0o5bB13qzS3l19qOL6u3nKhIUjHoary+HnopkVuQCyGY6nVLF+xMOIO9NY/p5pbAYw/yha9EGwcuNPgz27gbmaI4Sq24RGsSb1KMpDnqKnW2do01Csr1TmvH8zQCOcV6U3BCq2OGtaHrDcOfXlL4hKROP2M0fnqDU3FCKw17gK0wEBlvnL6LgcHTnGnKYAeuIXiA2eSZ7QQKJX26R6ObutY85KrQyt5xUILPqhtO6EuMR9R7kG+4rGNNImU3c+gHrgMfZvR6ctnTjAb9dmbHVib+hGhsyBUWxMsbybX40ETqcrrD2G6U7GDCaWpbB8Lesg0W48GEyMoMWJNL5AnuFjeXSTWRcvQGS7ODaYvhsMnBWupdcYFnLVxJAL8jWrBT9emfsI8EkclrRag17gaz8cWd4UVmmys25TTTwcCDbCmqrOM3/t8PO51/UEsDBBQAAgAIAFZUl1uzhRdInAYAADkiAAAmAAAAdW5pdmVyc2FsL2h0bWxfcHVibGlzaGluZ19zZXR0aW5ncy54bWztWltvE0cUfs+vGG3FW7ETAgEiOyjEG8WqY7v20oKqKlrbk3jLetfaHRPSp1zUQhUEUUVUCi30pr7QB0PiNpjY/IXZv9Bf0nN2fb9l3DqmVH1wYs+ey3fOnMucsQNXbud0cotatmYaQWnKNykRaqTNjGasBaVryuLZSxKxmWpkVN00aFAyTIlcmZsI5AspXbOzScoYkNoExBj2bJ4FpSxj+Vm/f3193afZeQufmnqBgXzblzZz/rxFbWowavnzuroB/9hGntpSTYKAAHjlTKPGNjcxQUjAk7RsZgo6JVoGkBsaGqXqSyynS36PKqWmb65ZZsHILJi6aRFrLRWU3luQQ1Oh6TqNJymk5aiBLrHnYBGX2ayayWgIQtWT2ueUZKm2lgW0U5PnJbKuZVg2KE1PnkM5QO/vluNK92xXUc6CCU4wWE1BjjI1ozLV++hptOgqtWA3qD3HrAIFoW1rLZSM3maNBW8ps2GoOS2twBOCrgpKIWUlIS/KCTm6IK9cS0Q8qMIcSliJyEI8yUg4JK9EY4qcXFlSliNDMynydWUIpmGRCYuPJ+SkHFXkxMrVcGxIDnFQTR55eT4cGZLnY/lqMqwMqyk6vzwsS3wpFhXjWboRlxORcPSDFSUWiyjheJPLjeGWaA342wM/AAliFqzW8GbZQi5lqJoOtaYjxm3KoFrpqrVGFXNRg2xcVXWbSuSzPF37sKDqGtvADIWidpPS/Lydp2mWwOwLSphRUlOcJxCAQUo2cvvC5UZqX7zUZrrf0940qyfKQKPWxbMmM8eMfmryQgP+5fOD4fcBGrilZagZVS3LLVndBpwI4VyzOk5Nz8wMRtFHW0BlTE1noZSyeiVsXalTaYhfTTPtFtRp2oF1taDryUI+b1qsWUxbFxsg+ogJrJpGW/zhZ5Iy9Uxj32guRTNRNQdZEF80JLIKqaHDFsby1CBJ1YAmpzHY1nSDwy6kbKYxt7kt1qjnLU3VCTQw6MKULCe7tjmdVS27LRcaG4KdJT33Cf+GF/kxLznbvMyPPvUc7T3rz/MTL/Gys+VsE17hReJs8dcg5RU/5CUhCa7Sl6B007nLj5xt5x5xNuHNFq/CchGEHvGSkKBfQHMV8BcRDQoU4voO6DfBXlH6JzX5R7wsRP/UuYPWIIdrHH8JpgkZJJ/NQWEQUvIjutzZFqL92tklzhe86iHiJUAEbvsDXi/A2ej0GtA34JcqgD1GWmfTWygBZYlXgLHofAlOOIIdrz/5HfhL/IBXiRtFaHPxihCm74EP9CMsCJwjVElAUVdgbHti329qhDAj4OESP4Y1JIa3r9A0Lxz5IbDvICb+qiU2fUKoHvLXzoOG2Bq4Yl2wG5sVZ7dNMHFd0GmKswMUKOYuerjm2RrMuk3d6UPOeOeOcDQkXz8zZsgDvD8apBiGqLkeZ3dBnLg3iLfBJYy0KoRByYvkjpDFZQSOYkoQCjvOfecrrCctkp1d3yhDFJ5UvOoDj8punXiJm45GOffGFLiiWPFZ0a2aB/+ClBo2iwYbdPr59DdSaPQAG2nkRT1si5tGI3XV+JOt7na3Th7C6zWqxbMALvd09gA0tT06RLIy8FSgcxXFvdvH6KKrBtO72KEKG+w2gnbuoT4MH+8P+P8BwCg7Oz7Btt6UWINRabe1C8Qo9E5OnZs+f2Hm4qXLsz7/n5u/nh3IVJvl4rqqGfVhbmHgDYAwZ8dtwwl8faZ6Ma6O2f4Epr4TvjDfsDAHTPvCnD1mfmHezslfmLFr/j+Bc8AtQBfvomnlYKSjma797H0hJMAeRtDzC0r4o7Byo4cANxW6R6mAH+e63mOeO3R3THmptzfm8R/4PgxdP8Mk8xtMb3vwek74M/6UP4KC85jvzQrWJhwV3kB9OvQqM5wGvCZRqXcRLFai5xU88sHk4bJVBQE8AfDfQq94Ljhn7sGwtw/mPuaPBGHtuVwPBXvWHiDa5/ui1IIYALHYoMkfC9E9a2uqLbNex2jn3BdUe+CedbE336lFQi0IcD8P6nPi2BrPP2kDQmVjxB3k1Crru1Ede16CaQPLo1dQT6k6PoPEwNun8qkF7Dvctd7evvyHPd0zA+xeJwSSpDkNmcZ1VPj/brb/IQrvqXbAM1vOrhDHI2iteAmElyfHXqPFQbHDn84DweNDFfyC0+Eh2iBoL9a2Q7f9v3CH6JLgQasMoHfRQ2Otie2plpSXw1djkdCp5pwmlnTvRKEbrfu8T42vX9u+b218D9j+A4UJWG//ucfcxF9QSwMEFAACAAgAVlSXWzKQaxK8AQAAegYAAB8AAAB1bml2ZXJzYWwvaHRtbF9za2luX3NldHRpbmdzLmpzjZRRT8IwEMff+RRkvhqiA534hgESEx5M5M340HXHWOh6TVsmaPzurkOk225I+7L+99v/etf1vnr9cgQ86D/2v6rnav1SX1caOM3qLVzXddGh504PjMgSWGY5iExC0ECK46d/8veJoIwDWZnG+1dnazy/AN2bFRPGxxVhoQnNEFpBaB+EtqMCf9Yy+83qkJFX5nhrLcoBR2lB2oFEnbOKCa5W1fATbMBYgP4HXTEONdO78CFOOsmT4yiOEj72OY65YnK/wBQHMeObVONWJgd6PnTTp9d7Bbo88M1f2Kfp3AdEZuyzhbwZeHY7C2dhN6k0GAO/ccfTSTi5J2HBYhB+QtHoYTQ5g9aM59U4QxeZyeyRjsJoGI18WrEUWlXikNwmwzomS69WNVvBD5yFne1KRgm2B92yav8YCtVWXXCASmPqKtJGIzdJVCBLMpkeuOnYTZJzm3W2Xf9G1TEGMerkeHpw46bPtIpRu2bYuGZr4tbmXc3lgs5gycttGlEXVF8QlEjFRUJT1McFuRnb7DRu/VamzfQG9BJRlM3THQqYspmAfpYrdAKzlvF1XmplOu9+oyB3zi/OsbHN3vcPUEsDBBQAAgAIAFZUl1uf6Ui9awAAAGsAAAAcAAAAdW5pdmVyc2FsL2xvY2FsX3NldHRpbmdzLnhtbLOxr8jNUShLLSrOzM+zVTLUM1BSSM1Lzk/JzEu3VQoNcdO1UFIoLknMS0nMyc9LtVXKy1dSsLfjssnJT07MCU4tKQEqLFYoyEmsTC0KSc0FMkpS/RJzgSovzL+w78LuC3svdl/YqaRvxwUAUEsBAgAAFAACAAgAlwaXUDZhWAJHAwAA4QkAABQAAAAAAAAAAQAAAAAAAAAAAHVuaXZlcnNhbC9wbGF5ZXIueG1sUEsBAgAAFAACAAgAVlSXW+2msMDkBwAAXh4AAB0AAAAAAAAAAQAAAAAAeQMAAHVuaXZlcnNhbC9jb21tb25fbWVzc2FnZXMubG5nUEsBAgAAFAACAAgAVlSXWwAAAAACAAAAAAAAAC4AAAAAAAAAAAAAAAAAmAsAAHVuaXZlcnNhbC9wbGF5YmFja19hbmRfbmF2aWdhdGlvbl9zZXR0aW5ncy54bWxQSwECAAAUAAIACABWVJdb0RaCJ6MGAACvIgAAJwAAAAAAAAABAAAAAADmCwAAdW5pdmVyc2FsL2ZsYXNoX3B1Ymxpc2hpbmdfc2V0dGluZ3MueG1sUEsBAgAAFAACAAgAVlSXW5jksHNwAwAA+AsAACEAAAAAAAAAAQAAAAAAzhIAAHVuaXZlcnNhbC9mbGFzaF9za2luX3NldHRpbmdzLnhtbFBLAQIAABQAAgAIAFZUl1uzhRdInAYAADkiAAAmAAAAAAAAAAEAAAAAAH0WAAB1bml2ZXJzYWwvaHRtbF9wdWJsaXNoaW5nX3NldHRpbmdzLnhtbFBLAQIAABQAAgAIAFZUl1sykGsSvAEAAHoGAAAfAAAAAAAAAAEAAAAAAF0dAAB1bml2ZXJzYWwvaHRtbF9za2luX3NldHRpbmdzLmpzUEsBAgAAFAACAAgAVlSXW5/pSL1rAAAAawAAABwAAAAAAAAAAQAAAAAAVh8AAHVuaXZlcnNhbC9sb2NhbF9zZXR0aW5ncy54bWxQSwUGAAAAAAgACAB4AgAA+x8AAAAA"/>
</p:tagLst>
</file>

<file path=ppt/theme/theme1.xml><?xml version="1.0" encoding="utf-8"?>
<a:theme xmlns:a="http://schemas.openxmlformats.org/drawingml/2006/main" name="1_sample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</TotalTime>
  <Words>1200</Words>
  <Application>Microsoft Office PowerPoint</Application>
  <PresentationFormat>Широкоэкранный</PresentationFormat>
  <Paragraphs>124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Bookman Old Style</vt:lpstr>
      <vt:lpstr>Calibri</vt:lpstr>
      <vt:lpstr>Cambria</vt:lpstr>
      <vt:lpstr>Times New Roman</vt:lpstr>
      <vt:lpstr>Verdana</vt:lpstr>
      <vt:lpstr>Wingdings</vt:lpstr>
      <vt:lpstr>1_sample</vt:lpstr>
      <vt:lpstr>Музейные истории:  корова Стеллера и другие…</vt:lpstr>
      <vt:lpstr>По следам Стеллеровой коровы….</vt:lpstr>
      <vt:lpstr>По следам Стеллеровой коровы….</vt:lpstr>
      <vt:lpstr>По следам Стеллеровой коровы….</vt:lpstr>
      <vt:lpstr>В Охотском краеведческом музее имени Е.Ф. Морокова</vt:lpstr>
      <vt:lpstr>В Охотском краеведческом музее имени Е.Ф. Морокова-эвенкийский календарь</vt:lpstr>
      <vt:lpstr>В Охотском краеведческом музее имени Е.Ф. Морокова: корабельная пушка</vt:lpstr>
      <vt:lpstr>В Охотском краеведческом музее имени Е.Ф. Морокова: «Российские колумбы»</vt:lpstr>
      <vt:lpstr>В Охотском краеведческом музее имени Е.Ф. Морокова: «Россия на берегах Америки»</vt:lpstr>
      <vt:lpstr>Корова Стеллера: путь в Хабаровский краеведческий музей</vt:lpstr>
      <vt:lpstr>Подведём итоги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Карамышева</dc:creator>
  <cp:lastModifiedBy>Наталья Карамышева</cp:lastModifiedBy>
  <cp:revision>93</cp:revision>
  <dcterms:created xsi:type="dcterms:W3CDTF">2024-02-19T01:41:33Z</dcterms:created>
  <dcterms:modified xsi:type="dcterms:W3CDTF">2026-02-07T00:47:05Z</dcterms:modified>
</cp:coreProperties>
</file>