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4" r:id="rId3"/>
    <p:sldId id="275" r:id="rId4"/>
    <p:sldId id="276" r:id="rId5"/>
    <p:sldId id="278" r:id="rId6"/>
    <p:sldId id="277" r:id="rId7"/>
    <p:sldId id="279" r:id="rId8"/>
    <p:sldId id="28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130" d="100"/>
          <a:sy n="130" d="100"/>
        </p:scale>
        <p:origin x="144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5B318-D55A-4F9C-8203-61689F74D2B6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18ED5-ABD8-46ED-91BC-BEBE6486DB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88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75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76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70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420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53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08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46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97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45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14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1066A-894A-41A3-8BCF-E71165EC2A00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7E5051-2556-45BB-B1A3-B670AA7F75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47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4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0" y="-89610"/>
            <a:ext cx="1069609" cy="740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dirty="0">
                <a:latin typeface="Georgia" panose="02040502050405020303" pitchFamily="18" charset="0"/>
              </a:rPr>
              <a:t>7</a:t>
            </a:r>
            <a:r>
              <a:rPr lang="ru-RU" sz="4800" dirty="0" smtClean="0">
                <a:latin typeface="Georgia" panose="02040502050405020303" pitchFamily="18" charset="0"/>
              </a:rPr>
              <a:t>.</a:t>
            </a:r>
            <a:endParaRPr lang="ru-RU" sz="4800" dirty="0">
              <a:latin typeface="Georgia" panose="02040502050405020303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1730" y="127930"/>
            <a:ext cx="7609776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2800" b="1" dirty="0" smtClean="0">
                <a:latin typeface="Georgia" panose="02040502050405020303" pitchFamily="18" charset="0"/>
              </a:rPr>
              <a:t>Дальний </a:t>
            </a:r>
            <a:r>
              <a:rPr lang="ru-RU" sz="2800" b="1" dirty="0">
                <a:latin typeface="Georgia" panose="02040502050405020303" pitchFamily="18" charset="0"/>
              </a:rPr>
              <a:t>Восток в первобытную эпоху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r="31616" b="5228"/>
          <a:stretch/>
        </p:blipFill>
        <p:spPr>
          <a:xfrm>
            <a:off x="1069609" y="1173501"/>
            <a:ext cx="4567319" cy="4151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41950" y="1261992"/>
            <a:ext cx="6822217" cy="3822700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 </a:t>
            </a:r>
            <a:r>
              <a:rPr lang="ru-RU" sz="54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Каменные </a:t>
            </a:r>
            <a:r>
              <a:rPr lang="ru-RU" sz="5400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«картинные галереи»</a:t>
            </a:r>
            <a:r>
              <a:rPr lang="ru-RU" sz="54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/>
            </a:r>
            <a:br>
              <a:rPr lang="ru-RU" sz="54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sz="5400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древних	жителей Приамурья</a:t>
            </a:r>
            <a:endParaRPr lang="ru-RU" sz="54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436453" y="5820308"/>
            <a:ext cx="9968460" cy="464697"/>
            <a:chOff x="2299234" y="5776649"/>
            <a:chExt cx="9968460" cy="464697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299234" y="5776650"/>
              <a:ext cx="7974768" cy="464696"/>
              <a:chOff x="3296080" y="6123237"/>
              <a:chExt cx="7974768" cy="464696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3296080" y="6123237"/>
                <a:ext cx="5981076" cy="464696"/>
                <a:chOff x="524657" y="5906123"/>
                <a:chExt cx="5981076" cy="464696"/>
              </a:xfrm>
            </p:grpSpPr>
            <p:sp>
              <p:nvSpPr>
                <p:cNvPr id="4" name="Скругленный прямоугольник 3">
                  <a:hlinkClick r:id="rId4" action="ppaction://hlinksldjump"/>
                </p:cNvPr>
                <p:cNvSpPr/>
                <p:nvPr/>
              </p:nvSpPr>
              <p:spPr>
                <a:xfrm>
                  <a:off x="524657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Наскальное искусство</a:t>
                  </a:r>
                  <a:endParaRPr lang="ru-RU" dirty="0"/>
                </a:p>
              </p:txBody>
            </p:sp>
            <p:sp>
              <p:nvSpPr>
                <p:cNvPr id="5" name="Скругленный прямоугольник 4"/>
                <p:cNvSpPr/>
                <p:nvPr/>
              </p:nvSpPr>
              <p:spPr>
                <a:xfrm>
                  <a:off x="2518349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Петроглифы Приамурья</a:t>
                  </a:r>
                  <a:endParaRPr lang="ru-RU" dirty="0"/>
                </a:p>
              </p:txBody>
            </p:sp>
            <p:sp>
              <p:nvSpPr>
                <p:cNvPr id="6" name="Скругленный прямоугольник 5"/>
                <p:cNvSpPr/>
                <p:nvPr/>
              </p:nvSpPr>
              <p:spPr>
                <a:xfrm>
                  <a:off x="4512041" y="5906123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sz="1600" dirty="0" smtClean="0"/>
                    <a:t>Вначале было…</a:t>
                  </a:r>
                  <a:endParaRPr lang="ru-RU" sz="1600" dirty="0"/>
                </a:p>
              </p:txBody>
            </p:sp>
          </p:grp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9277156" y="6123237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ru-RU" sz="1600" dirty="0" smtClean="0"/>
                  <a:t>Чей портрет?</a:t>
                </a:r>
                <a:endParaRPr lang="ru-RU" sz="1600" dirty="0"/>
              </a:p>
            </p:txBody>
          </p:sp>
        </p:grpSp>
        <p:sp>
          <p:nvSpPr>
            <p:cNvPr id="14" name="Скругленный прямоугольник 13"/>
            <p:cNvSpPr/>
            <p:nvPr/>
          </p:nvSpPr>
          <p:spPr>
            <a:xfrm>
              <a:off x="10274002" y="5776649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Из прошлого в настоящее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8783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7" t="17965" r="19261" b="18630"/>
          <a:stretch/>
        </p:blipFill>
        <p:spPr bwMode="auto">
          <a:xfrm>
            <a:off x="5295900" y="327879"/>
            <a:ext cx="6792526" cy="4118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3" y="263036"/>
            <a:ext cx="4907610" cy="424815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76250" y="4597400"/>
            <a:ext cx="11328400" cy="7366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Где впервые были  найдены наскальные изображения? В чём они сходны с рисунками на камнях, обнаруженными в Сибири и на Дальнем Востоке? Зачем люди наносили эти изображения на камни?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25856" y="123336"/>
            <a:ext cx="3627443" cy="83551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Наскальное искусство </a:t>
            </a:r>
          </a:p>
          <a:p>
            <a:pPr algn="ctr"/>
            <a:r>
              <a:rPr lang="ru-RU" dirty="0" smtClean="0"/>
              <a:t>Сибири и Дальнего Востока 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1436453" y="5820308"/>
            <a:ext cx="9968460" cy="464697"/>
            <a:chOff x="2299234" y="5776649"/>
            <a:chExt cx="9968460" cy="464697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2299234" y="5776650"/>
              <a:ext cx="7974768" cy="464696"/>
              <a:chOff x="3296080" y="6123237"/>
              <a:chExt cx="7974768" cy="464696"/>
            </a:xfrm>
          </p:grpSpPr>
          <p:grpSp>
            <p:nvGrpSpPr>
              <p:cNvPr id="13" name="Группа 12"/>
              <p:cNvGrpSpPr/>
              <p:nvPr/>
            </p:nvGrpSpPr>
            <p:grpSpPr>
              <a:xfrm>
                <a:off x="3296080" y="6123237"/>
                <a:ext cx="5981076" cy="464696"/>
                <a:chOff x="524657" y="5906123"/>
                <a:chExt cx="5981076" cy="464696"/>
              </a:xfrm>
            </p:grpSpPr>
            <p:sp>
              <p:nvSpPr>
                <p:cNvPr id="15" name="Скругленный прямоугольник 14">
                  <a:hlinkClick r:id="rId5" action="ppaction://hlinksldjump"/>
                </p:cNvPr>
                <p:cNvSpPr/>
                <p:nvPr/>
              </p:nvSpPr>
              <p:spPr>
                <a:xfrm>
                  <a:off x="524657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Наскальное искусство</a:t>
                  </a:r>
                  <a:endParaRPr lang="ru-RU" dirty="0"/>
                </a:p>
              </p:txBody>
            </p:sp>
            <p:sp>
              <p:nvSpPr>
                <p:cNvPr id="16" name="Скругленный прямоугольник 15"/>
                <p:cNvSpPr/>
                <p:nvPr/>
              </p:nvSpPr>
              <p:spPr>
                <a:xfrm>
                  <a:off x="2518349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Петроглифы Приамурья</a:t>
                  </a:r>
                  <a:endParaRPr lang="ru-RU" dirty="0"/>
                </a:p>
              </p:txBody>
            </p:sp>
            <p:sp>
              <p:nvSpPr>
                <p:cNvPr id="17" name="Скругленный прямоугольник 16"/>
                <p:cNvSpPr/>
                <p:nvPr/>
              </p:nvSpPr>
              <p:spPr>
                <a:xfrm>
                  <a:off x="4512041" y="5906123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sz="1600" dirty="0" smtClean="0"/>
                    <a:t>Вначале было…</a:t>
                  </a:r>
                  <a:endParaRPr lang="ru-RU" sz="1600" dirty="0"/>
                </a:p>
              </p:txBody>
            </p:sp>
          </p:grpSp>
          <p:sp>
            <p:nvSpPr>
              <p:cNvPr id="14" name="Скругленный прямоугольник 13"/>
              <p:cNvSpPr/>
              <p:nvPr/>
            </p:nvSpPr>
            <p:spPr>
              <a:xfrm>
                <a:off x="9277156" y="6123237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ru-RU" sz="1600" dirty="0" smtClean="0"/>
                  <a:t>Чей портрет?</a:t>
                </a:r>
                <a:endParaRPr lang="ru-RU" sz="1600" dirty="0"/>
              </a:p>
            </p:txBody>
          </p:sp>
        </p:grpSp>
        <p:sp>
          <p:nvSpPr>
            <p:cNvPr id="12" name="Скругленный прямоугольник 11"/>
            <p:cNvSpPr/>
            <p:nvPr/>
          </p:nvSpPr>
          <p:spPr>
            <a:xfrm>
              <a:off x="10274002" y="5776649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Из прошлого в настоящее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37346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050" y="4572000"/>
            <a:ext cx="11772900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Петроглифы- ( </a:t>
            </a:r>
            <a:r>
              <a:rPr lang="ru-RU" dirty="0" err="1"/>
              <a:t>пи́саницы</a:t>
            </a:r>
            <a:r>
              <a:rPr lang="ru-RU" dirty="0"/>
              <a:t> или </a:t>
            </a:r>
            <a:r>
              <a:rPr lang="ru-RU" dirty="0" err="1"/>
              <a:t>наска́льные</a:t>
            </a:r>
            <a:r>
              <a:rPr lang="ru-RU" dirty="0"/>
              <a:t> </a:t>
            </a:r>
            <a:r>
              <a:rPr lang="ru-RU" dirty="0" err="1"/>
              <a:t>изображе́ния</a:t>
            </a:r>
            <a:r>
              <a:rPr lang="ru-RU" dirty="0"/>
              <a:t>) </a:t>
            </a:r>
            <a:r>
              <a:rPr lang="ru-RU" dirty="0" smtClean="0"/>
              <a:t>—или краской изображения нанесённые </a:t>
            </a:r>
            <a:r>
              <a:rPr lang="ru-RU" dirty="0"/>
              <a:t>на </a:t>
            </a:r>
            <a:r>
              <a:rPr lang="ru-RU" dirty="0" smtClean="0"/>
              <a:t>каменной  </a:t>
            </a:r>
            <a:r>
              <a:rPr lang="ru-RU" dirty="0"/>
              <a:t>выгравированные </a:t>
            </a:r>
            <a:r>
              <a:rPr lang="ru-RU" dirty="0" smtClean="0"/>
              <a:t> основе выбитые.</a:t>
            </a:r>
            <a:endParaRPr lang="ru-RU" dirty="0"/>
          </a:p>
        </p:txBody>
      </p:sp>
      <p:sp>
        <p:nvSpPr>
          <p:cNvPr id="4" name="Выноска со стрелкой вниз 3"/>
          <p:cNvSpPr/>
          <p:nvPr/>
        </p:nvSpPr>
        <p:spPr>
          <a:xfrm>
            <a:off x="160631" y="564990"/>
            <a:ext cx="1922169" cy="3130709"/>
          </a:xfrm>
          <a:prstGeom prst="downArrowCallou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Восстановите определение  понятия </a:t>
            </a:r>
          </a:p>
          <a:p>
            <a:pPr algn="ctr"/>
            <a:r>
              <a:rPr lang="ru-RU" dirty="0"/>
              <a:t> </a:t>
            </a:r>
            <a:r>
              <a:rPr lang="ru-RU" dirty="0" smtClean="0"/>
              <a:t>«петроглифы»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550" y="149887"/>
            <a:ext cx="7962900" cy="4123387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1436453" y="5820308"/>
            <a:ext cx="9968460" cy="464697"/>
            <a:chOff x="2299234" y="5776649"/>
            <a:chExt cx="9968460" cy="464697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2299234" y="5776650"/>
              <a:ext cx="7974768" cy="464696"/>
              <a:chOff x="3296080" y="6123237"/>
              <a:chExt cx="7974768" cy="464696"/>
            </a:xfrm>
          </p:grpSpPr>
          <p:grpSp>
            <p:nvGrpSpPr>
              <p:cNvPr id="10" name="Группа 9"/>
              <p:cNvGrpSpPr/>
              <p:nvPr/>
            </p:nvGrpSpPr>
            <p:grpSpPr>
              <a:xfrm>
                <a:off x="3296080" y="6123237"/>
                <a:ext cx="5981076" cy="464696"/>
                <a:chOff x="524657" y="5906123"/>
                <a:chExt cx="5981076" cy="464696"/>
              </a:xfrm>
            </p:grpSpPr>
            <p:sp>
              <p:nvSpPr>
                <p:cNvPr id="12" name="Скругленный прямоугольник 11">
                  <a:hlinkClick r:id="rId3" action="ppaction://hlinksldjump"/>
                </p:cNvPr>
                <p:cNvSpPr/>
                <p:nvPr/>
              </p:nvSpPr>
              <p:spPr>
                <a:xfrm>
                  <a:off x="524657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Наскальное искусство</a:t>
                  </a:r>
                  <a:endParaRPr lang="ru-RU" dirty="0"/>
                </a:p>
              </p:txBody>
            </p:sp>
            <p:sp>
              <p:nvSpPr>
                <p:cNvPr id="13" name="Скругленный прямоугольник 12"/>
                <p:cNvSpPr/>
                <p:nvPr/>
              </p:nvSpPr>
              <p:spPr>
                <a:xfrm>
                  <a:off x="2518349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Петроглифы Приамурья</a:t>
                  </a:r>
                  <a:endParaRPr lang="ru-RU" dirty="0"/>
                </a:p>
              </p:txBody>
            </p:sp>
            <p:sp>
              <p:nvSpPr>
                <p:cNvPr id="14" name="Скругленный прямоугольник 13"/>
                <p:cNvSpPr/>
                <p:nvPr/>
              </p:nvSpPr>
              <p:spPr>
                <a:xfrm>
                  <a:off x="4512041" y="5906123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sz="1600" dirty="0" smtClean="0"/>
                    <a:t>Вначале было…</a:t>
                  </a:r>
                  <a:endParaRPr lang="ru-RU" sz="1600" dirty="0"/>
                </a:p>
              </p:txBody>
            </p:sp>
          </p:grpSp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9277156" y="6123237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ru-RU" sz="1600" dirty="0" smtClean="0"/>
                  <a:t>Чей портрет?</a:t>
                </a:r>
                <a:endParaRPr lang="ru-RU" sz="1600" dirty="0"/>
              </a:p>
            </p:txBody>
          </p:sp>
        </p:grpSp>
        <p:sp>
          <p:nvSpPr>
            <p:cNvPr id="9" name="Скругленный прямоугольник 8"/>
            <p:cNvSpPr/>
            <p:nvPr/>
          </p:nvSpPr>
          <p:spPr>
            <a:xfrm>
              <a:off x="10274002" y="5776649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Из прошлого в настоящее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6118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778" y="69850"/>
            <a:ext cx="8430222" cy="4741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770" t="165" r="8803" b="3500"/>
          <a:stretch/>
        </p:blipFill>
        <p:spPr>
          <a:xfrm>
            <a:off x="171450" y="133350"/>
            <a:ext cx="3429000" cy="367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3500" y="3934283"/>
            <a:ext cx="375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«…Петроглифы здесь рассеяны в настоящих лабиринтах базальтовых глыб и обнаруживаются нередко внезапно, самым неожиданным образом, на самых неожиданных </a:t>
            </a:r>
            <a:r>
              <a:rPr lang="ru-RU" sz="1400" dirty="0" smtClean="0"/>
              <a:t>местах.»</a:t>
            </a:r>
          </a:p>
          <a:p>
            <a:pPr algn="r"/>
            <a:r>
              <a:rPr lang="ru-RU" sz="1400" dirty="0" err="1" smtClean="0"/>
              <a:t>А.П.Окладников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24500" y="4811446"/>
            <a:ext cx="5130800" cy="5207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Где можно найти и посмотреть?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436453" y="5820308"/>
            <a:ext cx="9968460" cy="464697"/>
            <a:chOff x="2299234" y="5776649"/>
            <a:chExt cx="9968460" cy="464697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299234" y="5776650"/>
              <a:ext cx="7974768" cy="464696"/>
              <a:chOff x="3296080" y="6123237"/>
              <a:chExt cx="7974768" cy="464696"/>
            </a:xfrm>
          </p:grpSpPr>
          <p:grpSp>
            <p:nvGrpSpPr>
              <p:cNvPr id="11" name="Группа 10"/>
              <p:cNvGrpSpPr/>
              <p:nvPr/>
            </p:nvGrpSpPr>
            <p:grpSpPr>
              <a:xfrm>
                <a:off x="3296080" y="6123237"/>
                <a:ext cx="5981076" cy="464696"/>
                <a:chOff x="524657" y="5906123"/>
                <a:chExt cx="5981076" cy="464696"/>
              </a:xfrm>
            </p:grpSpPr>
            <p:sp>
              <p:nvSpPr>
                <p:cNvPr id="13" name="Скругленный прямоугольник 12">
                  <a:hlinkClick r:id="rId5" action="ppaction://hlinksldjump"/>
                </p:cNvPr>
                <p:cNvSpPr/>
                <p:nvPr/>
              </p:nvSpPr>
              <p:spPr>
                <a:xfrm>
                  <a:off x="524657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Наскальное искусство</a:t>
                  </a:r>
                  <a:endParaRPr lang="ru-RU" dirty="0"/>
                </a:p>
              </p:txBody>
            </p:sp>
            <p:sp>
              <p:nvSpPr>
                <p:cNvPr id="14" name="Скругленный прямоугольник 13"/>
                <p:cNvSpPr/>
                <p:nvPr/>
              </p:nvSpPr>
              <p:spPr>
                <a:xfrm>
                  <a:off x="2518349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Петроглифы Приамурья</a:t>
                  </a:r>
                  <a:endParaRPr lang="ru-RU" dirty="0"/>
                </a:p>
              </p:txBody>
            </p:sp>
            <p:sp>
              <p:nvSpPr>
                <p:cNvPr id="15" name="Скругленный прямоугольник 14"/>
                <p:cNvSpPr/>
                <p:nvPr/>
              </p:nvSpPr>
              <p:spPr>
                <a:xfrm>
                  <a:off x="4512041" y="5906123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sz="1600" dirty="0" smtClean="0"/>
                    <a:t>Вначале было…</a:t>
                  </a:r>
                  <a:endParaRPr lang="ru-RU" sz="1600" dirty="0"/>
                </a:p>
              </p:txBody>
            </p:sp>
          </p:grpSp>
          <p:sp>
            <p:nvSpPr>
              <p:cNvPr id="12" name="Скругленный прямоугольник 11"/>
              <p:cNvSpPr/>
              <p:nvPr/>
            </p:nvSpPr>
            <p:spPr>
              <a:xfrm>
                <a:off x="9277156" y="6123237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ru-RU" sz="1600" dirty="0" smtClean="0"/>
                  <a:t>Чей портрет?</a:t>
                </a:r>
                <a:endParaRPr lang="ru-RU" sz="1600" dirty="0"/>
              </a:p>
            </p:txBody>
          </p:sp>
        </p:grpSp>
        <p:sp>
          <p:nvSpPr>
            <p:cNvPr id="10" name="Скругленный прямоугольник 9"/>
            <p:cNvSpPr/>
            <p:nvPr/>
          </p:nvSpPr>
          <p:spPr>
            <a:xfrm>
              <a:off x="10274002" y="5776649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Из прошлого в настоящее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56250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2" t="12787" r="12106" b="4892"/>
          <a:stretch/>
        </p:blipFill>
        <p:spPr bwMode="auto">
          <a:xfrm>
            <a:off x="723900" y="156889"/>
            <a:ext cx="10327888" cy="634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32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25873" r="12155" b="6794"/>
          <a:stretch/>
        </p:blipFill>
        <p:spPr bwMode="auto">
          <a:xfrm>
            <a:off x="6660969" y="585932"/>
            <a:ext cx="5324060" cy="2755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6808" y="229927"/>
            <a:ext cx="6181791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 нанайской легенде говорится, что давно-давно на земле было не одно солнце, а три. Было так жарко, что вода в Амуре кипела, камни же были мягкими как воск. Трудно тогда жилось людям: зверей оставалось совсем мало, а рыба умирала от жары. И сказал тогда охотник по имени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Хадо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«Есть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солнца на небе. Жить слишком горячо. Я хочу застрелить два солнца!». Тогда он взял лук и стрелы, и пошел к восходу. Вырыл яму, спрятался в ней. Увидел, как взошло первое солнце, и застрелил его. Выстрелил во второе солнце, но мимо. Третье убил. Одно среднее осталось. А пока камни не остыли, девушка по имени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Мямелчжи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нарисовала на них птиц и зверей. Потом камни стали твердыми. После этого жить стало хорошо…»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4350" y="4024046"/>
            <a:ext cx="11391900" cy="79130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Как миф объясняет происхождение петроглифов? </a:t>
            </a:r>
          </a:p>
          <a:p>
            <a:pPr algn="ctr"/>
            <a:r>
              <a:rPr lang="ru-RU" dirty="0" smtClean="0"/>
              <a:t>Можно ли считать эту версию научной, а миф- историческим источником?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1436453" y="5820308"/>
            <a:ext cx="9968460" cy="464697"/>
            <a:chOff x="2299234" y="5776649"/>
            <a:chExt cx="9968460" cy="46469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299234" y="5776650"/>
              <a:ext cx="7974768" cy="464696"/>
              <a:chOff x="3296080" y="6123237"/>
              <a:chExt cx="7974768" cy="464696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3296080" y="6123237"/>
                <a:ext cx="5981076" cy="464696"/>
                <a:chOff x="524657" y="5906123"/>
                <a:chExt cx="5981076" cy="464696"/>
              </a:xfrm>
            </p:grpSpPr>
            <p:sp>
              <p:nvSpPr>
                <p:cNvPr id="10" name="Скругленный прямоугольник 9">
                  <a:hlinkClick r:id="rId3" action="ppaction://hlinksldjump"/>
                </p:cNvPr>
                <p:cNvSpPr/>
                <p:nvPr/>
              </p:nvSpPr>
              <p:spPr>
                <a:xfrm>
                  <a:off x="524657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Наскальное искусство</a:t>
                  </a:r>
                  <a:endParaRPr lang="ru-RU" dirty="0"/>
                </a:p>
              </p:txBody>
            </p:sp>
            <p:sp>
              <p:nvSpPr>
                <p:cNvPr id="11" name="Скругленный прямоугольник 10"/>
                <p:cNvSpPr/>
                <p:nvPr/>
              </p:nvSpPr>
              <p:spPr>
                <a:xfrm>
                  <a:off x="2518349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Петроглифы Приамурья</a:t>
                  </a:r>
                  <a:endParaRPr lang="ru-RU" dirty="0"/>
                </a:p>
              </p:txBody>
            </p:sp>
            <p:sp>
              <p:nvSpPr>
                <p:cNvPr id="12" name="Скругленный прямоугольник 11"/>
                <p:cNvSpPr/>
                <p:nvPr/>
              </p:nvSpPr>
              <p:spPr>
                <a:xfrm>
                  <a:off x="4512041" y="5906123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sz="1600" dirty="0" smtClean="0"/>
                    <a:t>Вначале было…</a:t>
                  </a:r>
                  <a:endParaRPr lang="ru-RU" sz="1600" dirty="0"/>
                </a:p>
              </p:txBody>
            </p:sp>
          </p:grp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9277156" y="6123237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ru-RU" sz="1600" dirty="0" smtClean="0"/>
                  <a:t>Чей портрет?</a:t>
                </a:r>
                <a:endParaRPr lang="ru-RU" sz="1600" dirty="0"/>
              </a:p>
            </p:txBody>
          </p:sp>
        </p:grpSp>
        <p:sp>
          <p:nvSpPr>
            <p:cNvPr id="7" name="Скругленный прямоугольник 6"/>
            <p:cNvSpPr/>
            <p:nvPr/>
          </p:nvSpPr>
          <p:spPr>
            <a:xfrm>
              <a:off x="10274002" y="5776649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Из прошлого в настоящее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38540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4" t="17953" r="20646" b="7032"/>
          <a:stretch/>
        </p:blipFill>
        <p:spPr bwMode="auto">
          <a:xfrm>
            <a:off x="339211" y="259508"/>
            <a:ext cx="6821131" cy="5223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47932" y="259508"/>
            <a:ext cx="4092679" cy="6548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Кого изображали на </a:t>
            </a:r>
            <a:r>
              <a:rPr lang="ru-RU" dirty="0"/>
              <a:t>к</a:t>
            </a:r>
            <a:r>
              <a:rPr lang="ru-RU" dirty="0" smtClean="0"/>
              <a:t>амнях?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7933" y="1049106"/>
            <a:ext cx="4092679" cy="4434079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436453" y="5820308"/>
            <a:ext cx="9968460" cy="464697"/>
            <a:chOff x="2299234" y="5776649"/>
            <a:chExt cx="9968460" cy="46469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2299234" y="5776650"/>
              <a:ext cx="7974768" cy="464696"/>
              <a:chOff x="3296080" y="6123237"/>
              <a:chExt cx="7974768" cy="464696"/>
            </a:xfrm>
          </p:grpSpPr>
          <p:grpSp>
            <p:nvGrpSpPr>
              <p:cNvPr id="8" name="Группа 7"/>
              <p:cNvGrpSpPr/>
              <p:nvPr/>
            </p:nvGrpSpPr>
            <p:grpSpPr>
              <a:xfrm>
                <a:off x="3296080" y="6123237"/>
                <a:ext cx="5981076" cy="464696"/>
                <a:chOff x="524657" y="5906123"/>
                <a:chExt cx="5981076" cy="464696"/>
              </a:xfrm>
            </p:grpSpPr>
            <p:sp>
              <p:nvSpPr>
                <p:cNvPr id="10" name="Скругленный прямоугольник 9">
                  <a:hlinkClick r:id="rId4" action="ppaction://hlinksldjump"/>
                </p:cNvPr>
                <p:cNvSpPr/>
                <p:nvPr/>
              </p:nvSpPr>
              <p:spPr>
                <a:xfrm>
                  <a:off x="524657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Наскальное искусство</a:t>
                  </a:r>
                  <a:endParaRPr lang="ru-RU" dirty="0"/>
                </a:p>
              </p:txBody>
            </p:sp>
            <p:sp>
              <p:nvSpPr>
                <p:cNvPr id="11" name="Скругленный прямоугольник 10"/>
                <p:cNvSpPr/>
                <p:nvPr/>
              </p:nvSpPr>
              <p:spPr>
                <a:xfrm>
                  <a:off x="2518349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Петроглифы Приамурья</a:t>
                  </a:r>
                  <a:endParaRPr lang="ru-RU" dirty="0"/>
                </a:p>
              </p:txBody>
            </p:sp>
            <p:sp>
              <p:nvSpPr>
                <p:cNvPr id="12" name="Скругленный прямоугольник 11"/>
                <p:cNvSpPr/>
                <p:nvPr/>
              </p:nvSpPr>
              <p:spPr>
                <a:xfrm>
                  <a:off x="4512041" y="5906123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sz="1600" dirty="0" smtClean="0"/>
                    <a:t>Вначале было…</a:t>
                  </a:r>
                  <a:endParaRPr lang="ru-RU" sz="1600" dirty="0"/>
                </a:p>
              </p:txBody>
            </p:sp>
          </p:grpSp>
          <p:sp>
            <p:nvSpPr>
              <p:cNvPr id="9" name="Скругленный прямоугольник 8"/>
              <p:cNvSpPr/>
              <p:nvPr/>
            </p:nvSpPr>
            <p:spPr>
              <a:xfrm>
                <a:off x="9277156" y="6123237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ru-RU" sz="1600" dirty="0" smtClean="0"/>
                  <a:t>Чей портрет?</a:t>
                </a:r>
                <a:endParaRPr lang="ru-RU" sz="1600" dirty="0"/>
              </a:p>
            </p:txBody>
          </p:sp>
        </p:grpSp>
        <p:sp>
          <p:nvSpPr>
            <p:cNvPr id="7" name="Скругленный прямоугольник 6"/>
            <p:cNvSpPr/>
            <p:nvPr/>
          </p:nvSpPr>
          <p:spPr>
            <a:xfrm>
              <a:off x="10274002" y="5776649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Из прошлого в настоящее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49410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9" b="97170" l="5063" r="974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75" y="1152955"/>
            <a:ext cx="4514850" cy="3028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1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9460" y="1083431"/>
            <a:ext cx="2799637" cy="3112677"/>
          </a:xfrm>
          <a:prstGeom prst="rect">
            <a:avLst/>
          </a:prstGeom>
        </p:spPr>
      </p:pic>
      <p:sp>
        <p:nvSpPr>
          <p:cNvPr id="6" name="AutoShape 2" descr="нивхские узоры 48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5879" y="4247650"/>
            <a:ext cx="3973155" cy="15423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2883" y="436742"/>
            <a:ext cx="10626214" cy="5094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Орнаментальное искусство народов Приамурья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9922" y="1083431"/>
            <a:ext cx="1932039" cy="30431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1104" y="1083430"/>
            <a:ext cx="2041320" cy="30619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7975" y="4300297"/>
            <a:ext cx="4092679" cy="14370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Сравните изображения на камнях и узоры национальной одежды амурских народов: нанайцев, нивхов, </a:t>
            </a:r>
            <a:r>
              <a:rPr lang="ru-RU" dirty="0" err="1" smtClean="0"/>
              <a:t>ульчей</a:t>
            </a:r>
            <a:r>
              <a:rPr lang="ru-RU" dirty="0" smtClean="0"/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679938" y="4263864"/>
            <a:ext cx="3343686" cy="15261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чём вы видите сходство? Какие общие символы вы видите, что они обозначают?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207853" y="6100528"/>
            <a:ext cx="9968460" cy="464697"/>
            <a:chOff x="2299234" y="5776649"/>
            <a:chExt cx="9968460" cy="464697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2299234" y="5776650"/>
              <a:ext cx="7974768" cy="464696"/>
              <a:chOff x="3296080" y="6123237"/>
              <a:chExt cx="7974768" cy="464696"/>
            </a:xfrm>
          </p:grpSpPr>
          <p:grpSp>
            <p:nvGrpSpPr>
              <p:cNvPr id="16" name="Группа 15"/>
              <p:cNvGrpSpPr/>
              <p:nvPr/>
            </p:nvGrpSpPr>
            <p:grpSpPr>
              <a:xfrm>
                <a:off x="3296080" y="6123237"/>
                <a:ext cx="5981076" cy="464696"/>
                <a:chOff x="524657" y="5906123"/>
                <a:chExt cx="5981076" cy="464696"/>
              </a:xfrm>
            </p:grpSpPr>
            <p:sp>
              <p:nvSpPr>
                <p:cNvPr id="18" name="Скругленный прямоугольник 17">
                  <a:hlinkClick r:id="rId9" action="ppaction://hlinksldjump"/>
                </p:cNvPr>
                <p:cNvSpPr/>
                <p:nvPr/>
              </p:nvSpPr>
              <p:spPr>
                <a:xfrm>
                  <a:off x="524657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Наскальное искусство</a:t>
                  </a:r>
                  <a:endParaRPr lang="ru-RU" dirty="0"/>
                </a:p>
              </p:txBody>
            </p:sp>
            <p:sp>
              <p:nvSpPr>
                <p:cNvPr id="19" name="Скругленный прямоугольник 18"/>
                <p:cNvSpPr/>
                <p:nvPr/>
              </p:nvSpPr>
              <p:spPr>
                <a:xfrm>
                  <a:off x="2518349" y="5906124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dirty="0" smtClean="0"/>
                    <a:t>Петроглифы Приамурья</a:t>
                  </a:r>
                  <a:endParaRPr lang="ru-RU" dirty="0"/>
                </a:p>
              </p:txBody>
            </p:sp>
            <p:sp>
              <p:nvSpPr>
                <p:cNvPr id="20" name="Скругленный прямоугольник 19"/>
                <p:cNvSpPr/>
                <p:nvPr/>
              </p:nvSpPr>
              <p:spPr>
                <a:xfrm>
                  <a:off x="4512041" y="5906123"/>
                  <a:ext cx="1993692" cy="464695"/>
                </a:xfrm>
                <a:prstGeom prst="roundRect">
                  <a:avLst/>
                </a:prstGeom>
                <a:ln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ts val="1500"/>
                    </a:lnSpc>
                  </a:pPr>
                  <a:r>
                    <a:rPr lang="ru-RU" sz="1600" dirty="0" smtClean="0"/>
                    <a:t>Вначале было…</a:t>
                  </a:r>
                  <a:endParaRPr lang="ru-RU" sz="1600" dirty="0"/>
                </a:p>
              </p:txBody>
            </p:sp>
          </p:grpSp>
          <p:sp>
            <p:nvSpPr>
              <p:cNvPr id="17" name="Скругленный прямоугольник 16"/>
              <p:cNvSpPr/>
              <p:nvPr/>
            </p:nvSpPr>
            <p:spPr>
              <a:xfrm>
                <a:off x="9277156" y="6123237"/>
                <a:ext cx="1993692" cy="464695"/>
              </a:xfrm>
              <a:prstGeom prst="roundRect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ts val="1500"/>
                  </a:lnSpc>
                </a:pPr>
                <a:r>
                  <a:rPr lang="ru-RU" sz="1600" dirty="0" smtClean="0"/>
                  <a:t>Чей портрет?</a:t>
                </a:r>
                <a:endParaRPr lang="ru-RU" sz="1600" dirty="0"/>
              </a:p>
            </p:txBody>
          </p:sp>
        </p:grpSp>
        <p:sp>
          <p:nvSpPr>
            <p:cNvPr id="15" name="Скругленный прямоугольник 14"/>
            <p:cNvSpPr/>
            <p:nvPr/>
          </p:nvSpPr>
          <p:spPr>
            <a:xfrm>
              <a:off x="10274002" y="5776649"/>
              <a:ext cx="1993692" cy="464695"/>
            </a:xfrm>
            <a:prstGeom prst="round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500"/>
                </a:lnSpc>
              </a:pPr>
              <a:r>
                <a:rPr lang="ru-RU" sz="1600" dirty="0" smtClean="0"/>
                <a:t>Из прошлого в настоящее</a:t>
              </a:r>
              <a:endParaRPr lang="ru-RU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54827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ССР">
      <a:dk1>
        <a:srgbClr val="8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Cambria"/>
        <a:ea typeface=""/>
        <a:cs typeface=""/>
      </a:majorFont>
      <a:minorFont>
        <a:latin typeface="Clarendon B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264</Words>
  <Application>Microsoft Office PowerPoint</Application>
  <PresentationFormat>Широкоэкранный</PresentationFormat>
  <Paragraphs>54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Cambria</vt:lpstr>
      <vt:lpstr>Clarendon BT</vt:lpstr>
      <vt:lpstr>Georgia</vt:lpstr>
      <vt:lpstr>Times New Roman</vt:lpstr>
      <vt:lpstr>Тема Office</vt:lpstr>
      <vt:lpstr> Каменные «картинные галереи» древних жителей Приамурья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Наталья Карамышева</cp:lastModifiedBy>
  <cp:revision>53</cp:revision>
  <dcterms:created xsi:type="dcterms:W3CDTF">2023-10-02T00:52:20Z</dcterms:created>
  <dcterms:modified xsi:type="dcterms:W3CDTF">2026-03-30T00:38:50Z</dcterms:modified>
</cp:coreProperties>
</file>