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7" r:id="rId3"/>
    <p:sldId id="270" r:id="rId4"/>
    <p:sldId id="272" r:id="rId5"/>
    <p:sldId id="271" r:id="rId6"/>
    <p:sldId id="273" r:id="rId7"/>
    <p:sldId id="269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151" d="100"/>
          <a:sy n="151" d="100"/>
        </p:scale>
        <p:origin x="62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2725C5-6757-4169-9FD8-2A61883BD2B7}" type="doc">
      <dgm:prSet loTypeId="urn:microsoft.com/office/officeart/2005/8/layout/arrow6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364D055-A174-4581-8503-1AC7E3FAA5E6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+mj-lt"/>
            </a:rPr>
            <a:t>Самая известная красавица Древнего Египта </a:t>
          </a:r>
        </a:p>
        <a:p>
          <a:pPr algn="ctr"/>
          <a:r>
            <a:rPr lang="ru-RU" sz="1400" dirty="0" smtClean="0">
              <a:latin typeface="+mj-lt"/>
            </a:rPr>
            <a:t>– царица </a:t>
          </a:r>
          <a:r>
            <a:rPr lang="ru-RU" sz="1400" dirty="0" err="1" smtClean="0">
              <a:latin typeface="+mj-lt"/>
            </a:rPr>
            <a:t>Нефертити</a:t>
          </a:r>
          <a:r>
            <a:rPr lang="ru-RU" sz="1400" dirty="0" smtClean="0">
              <a:latin typeface="+mj-lt"/>
            </a:rPr>
            <a:t> </a:t>
          </a:r>
        </a:p>
        <a:p>
          <a:endParaRPr lang="ru-RU" dirty="0"/>
        </a:p>
      </dgm:t>
    </dgm:pt>
    <dgm:pt modelId="{4AD06694-64F8-4DC7-A21E-87765F2EF3ED}" type="parTrans" cxnId="{A7A95790-36DB-4493-8EC5-5304210AE2BF}">
      <dgm:prSet/>
      <dgm:spPr/>
      <dgm:t>
        <a:bodyPr/>
        <a:lstStyle/>
        <a:p>
          <a:endParaRPr lang="ru-RU"/>
        </a:p>
      </dgm:t>
    </dgm:pt>
    <dgm:pt modelId="{4082100B-77E7-424C-8F31-32BF1E901959}" type="sibTrans" cxnId="{A7A95790-36DB-4493-8EC5-5304210AE2BF}">
      <dgm:prSet/>
      <dgm:spPr/>
      <dgm:t>
        <a:bodyPr/>
        <a:lstStyle/>
        <a:p>
          <a:endParaRPr lang="ru-RU"/>
        </a:p>
      </dgm:t>
    </dgm:pt>
    <dgm:pt modelId="{03BA3CBD-CA57-46AF-B332-2B7732704D6B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Фигурка девушки , </a:t>
          </a:r>
          <a:r>
            <a:rPr lang="ru-RU" sz="1400" dirty="0" err="1" smtClean="0">
              <a:latin typeface="+mj-lt"/>
            </a:rPr>
            <a:t>найденая</a:t>
          </a:r>
          <a:r>
            <a:rPr lang="ru-RU" sz="1400" dirty="0" smtClean="0">
              <a:latin typeface="+mj-lt"/>
            </a:rPr>
            <a:t> экспедицией А.Окладникова  у с. Кондон Солнечного р-на</a:t>
          </a:r>
          <a:endParaRPr lang="ru-RU" sz="1400" dirty="0">
            <a:latin typeface="+mj-lt"/>
          </a:endParaRPr>
        </a:p>
      </dgm:t>
    </dgm:pt>
    <dgm:pt modelId="{BCEB0EC9-8F44-4105-B130-739F3AB108B8}" type="parTrans" cxnId="{91FD84AB-5329-45BF-81F3-50692852E4D7}">
      <dgm:prSet/>
      <dgm:spPr/>
      <dgm:t>
        <a:bodyPr/>
        <a:lstStyle/>
        <a:p>
          <a:endParaRPr lang="ru-RU"/>
        </a:p>
      </dgm:t>
    </dgm:pt>
    <dgm:pt modelId="{15C00671-FFB4-4498-8EEF-046B7FBE6CA4}" type="sibTrans" cxnId="{91FD84AB-5329-45BF-81F3-50692852E4D7}">
      <dgm:prSet/>
      <dgm:spPr/>
      <dgm:t>
        <a:bodyPr/>
        <a:lstStyle/>
        <a:p>
          <a:endParaRPr lang="ru-RU"/>
        </a:p>
      </dgm:t>
    </dgm:pt>
    <dgm:pt modelId="{83A91547-BE54-40E3-AA84-DFB8A8C770E3}" type="pres">
      <dgm:prSet presAssocID="{8C2725C5-6757-4169-9FD8-2A61883BD2B7}" presName="compositeShape" presStyleCnt="0">
        <dgm:presLayoutVars>
          <dgm:chMax val="2"/>
          <dgm:dir/>
          <dgm:resizeHandles val="exact"/>
        </dgm:presLayoutVars>
      </dgm:prSet>
      <dgm:spPr/>
    </dgm:pt>
    <dgm:pt modelId="{C3F003CB-008B-4651-9EE4-1F3762682DEB}" type="pres">
      <dgm:prSet presAssocID="{8C2725C5-6757-4169-9FD8-2A61883BD2B7}" presName="ribbon" presStyleLbl="node1" presStyleIdx="0" presStyleCnt="1" custScaleY="53125" custLinFactNeighborX="-703" custLinFactNeighborY="-32243"/>
      <dgm:spPr/>
    </dgm:pt>
    <dgm:pt modelId="{70D67CA8-3E5D-4834-8FFE-0C0020696A4D}" type="pres">
      <dgm:prSet presAssocID="{8C2725C5-6757-4169-9FD8-2A61883BD2B7}" presName="leftArrowText" presStyleLbl="node1" presStyleIdx="0" presStyleCnt="1" custScaleX="147633" custLinFactNeighborX="-5859" custLinFactNeighborY="-493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7D60E-E77B-45B1-9689-B53C8CF36A05}" type="pres">
      <dgm:prSet presAssocID="{8C2725C5-6757-4169-9FD8-2A61883BD2B7}" presName="rightArrowText" presStyleLbl="node1" presStyleIdx="0" presStyleCnt="1" custScaleX="133173" custLinFactNeighborX="6217" custLinFactNeighborY="-78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A95790-36DB-4493-8EC5-5304210AE2BF}" srcId="{8C2725C5-6757-4169-9FD8-2A61883BD2B7}" destId="{E364D055-A174-4581-8503-1AC7E3FAA5E6}" srcOrd="0" destOrd="0" parTransId="{4AD06694-64F8-4DC7-A21E-87765F2EF3ED}" sibTransId="{4082100B-77E7-424C-8F31-32BF1E901959}"/>
    <dgm:cxn modelId="{7A9C7455-A5C5-40A8-936B-94239D1BE618}" type="presOf" srcId="{8C2725C5-6757-4169-9FD8-2A61883BD2B7}" destId="{83A91547-BE54-40E3-AA84-DFB8A8C770E3}" srcOrd="0" destOrd="0" presId="urn:microsoft.com/office/officeart/2005/8/layout/arrow6"/>
    <dgm:cxn modelId="{1A4A3078-E278-4B69-9C90-D8DD61CBF261}" type="presOf" srcId="{03BA3CBD-CA57-46AF-B332-2B7732704D6B}" destId="{01E7D60E-E77B-45B1-9689-B53C8CF36A05}" srcOrd="0" destOrd="0" presId="urn:microsoft.com/office/officeart/2005/8/layout/arrow6"/>
    <dgm:cxn modelId="{91FD84AB-5329-45BF-81F3-50692852E4D7}" srcId="{8C2725C5-6757-4169-9FD8-2A61883BD2B7}" destId="{03BA3CBD-CA57-46AF-B332-2B7732704D6B}" srcOrd="1" destOrd="0" parTransId="{BCEB0EC9-8F44-4105-B130-739F3AB108B8}" sibTransId="{15C00671-FFB4-4498-8EEF-046B7FBE6CA4}"/>
    <dgm:cxn modelId="{58D78656-D9AF-4D2A-B329-02CCA1B85FB2}" type="presOf" srcId="{E364D055-A174-4581-8503-1AC7E3FAA5E6}" destId="{70D67CA8-3E5D-4834-8FFE-0C0020696A4D}" srcOrd="0" destOrd="0" presId="urn:microsoft.com/office/officeart/2005/8/layout/arrow6"/>
    <dgm:cxn modelId="{A87660F0-2955-4BA6-84A2-594EDB6AA14B}" type="presParOf" srcId="{83A91547-BE54-40E3-AA84-DFB8A8C770E3}" destId="{C3F003CB-008B-4651-9EE4-1F3762682DEB}" srcOrd="0" destOrd="0" presId="urn:microsoft.com/office/officeart/2005/8/layout/arrow6"/>
    <dgm:cxn modelId="{9CCFFA09-9DD0-4582-B699-9BF342CFA00F}" type="presParOf" srcId="{83A91547-BE54-40E3-AA84-DFB8A8C770E3}" destId="{70D67CA8-3E5D-4834-8FFE-0C0020696A4D}" srcOrd="1" destOrd="0" presId="urn:microsoft.com/office/officeart/2005/8/layout/arrow6"/>
    <dgm:cxn modelId="{18E0BE8C-A84A-45B1-8E6B-7AD85652242B}" type="presParOf" srcId="{83A91547-BE54-40E3-AA84-DFB8A8C770E3}" destId="{01E7D60E-E77B-45B1-9689-B53C8CF36A0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2725C5-6757-4169-9FD8-2A61883BD2B7}" type="doc">
      <dgm:prSet loTypeId="urn:microsoft.com/office/officeart/2005/8/layout/arrow6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364D055-A174-4581-8503-1AC7E3FAA5E6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+mj-lt"/>
            </a:rPr>
            <a:t>Самая известная красавица Древнего Египта </a:t>
          </a:r>
        </a:p>
        <a:p>
          <a:pPr algn="ctr"/>
          <a:r>
            <a:rPr lang="ru-RU" sz="1400" dirty="0" smtClean="0">
              <a:latin typeface="+mj-lt"/>
            </a:rPr>
            <a:t>– царица </a:t>
          </a:r>
          <a:r>
            <a:rPr lang="ru-RU" sz="1400" dirty="0" err="1" smtClean="0">
              <a:latin typeface="+mj-lt"/>
            </a:rPr>
            <a:t>Нефертити</a:t>
          </a:r>
          <a:r>
            <a:rPr lang="ru-RU" sz="1400" dirty="0" smtClean="0">
              <a:latin typeface="+mj-lt"/>
            </a:rPr>
            <a:t> </a:t>
          </a:r>
        </a:p>
        <a:p>
          <a:endParaRPr lang="ru-RU" dirty="0"/>
        </a:p>
      </dgm:t>
    </dgm:pt>
    <dgm:pt modelId="{4AD06694-64F8-4DC7-A21E-87765F2EF3ED}" type="parTrans" cxnId="{A7A95790-36DB-4493-8EC5-5304210AE2BF}">
      <dgm:prSet/>
      <dgm:spPr/>
      <dgm:t>
        <a:bodyPr/>
        <a:lstStyle/>
        <a:p>
          <a:endParaRPr lang="ru-RU"/>
        </a:p>
      </dgm:t>
    </dgm:pt>
    <dgm:pt modelId="{4082100B-77E7-424C-8F31-32BF1E901959}" type="sibTrans" cxnId="{A7A95790-36DB-4493-8EC5-5304210AE2BF}">
      <dgm:prSet/>
      <dgm:spPr/>
      <dgm:t>
        <a:bodyPr/>
        <a:lstStyle/>
        <a:p>
          <a:endParaRPr lang="ru-RU"/>
        </a:p>
      </dgm:t>
    </dgm:pt>
    <dgm:pt modelId="{03BA3CBD-CA57-46AF-B332-2B7732704D6B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</a:rPr>
            <a:t>Фигурка девушки , </a:t>
          </a:r>
          <a:r>
            <a:rPr lang="ru-RU" sz="1400" dirty="0" err="1" smtClean="0">
              <a:latin typeface="+mj-lt"/>
            </a:rPr>
            <a:t>найденая</a:t>
          </a:r>
          <a:r>
            <a:rPr lang="ru-RU" sz="1400" dirty="0" smtClean="0">
              <a:latin typeface="+mj-lt"/>
            </a:rPr>
            <a:t> экспедицией А.Окладникова  у с. Кондон Солнечного р-на</a:t>
          </a:r>
          <a:endParaRPr lang="ru-RU" sz="1400" dirty="0">
            <a:latin typeface="+mj-lt"/>
          </a:endParaRPr>
        </a:p>
      </dgm:t>
    </dgm:pt>
    <dgm:pt modelId="{BCEB0EC9-8F44-4105-B130-739F3AB108B8}" type="parTrans" cxnId="{91FD84AB-5329-45BF-81F3-50692852E4D7}">
      <dgm:prSet/>
      <dgm:spPr/>
      <dgm:t>
        <a:bodyPr/>
        <a:lstStyle/>
        <a:p>
          <a:endParaRPr lang="ru-RU"/>
        </a:p>
      </dgm:t>
    </dgm:pt>
    <dgm:pt modelId="{15C00671-FFB4-4498-8EEF-046B7FBE6CA4}" type="sibTrans" cxnId="{91FD84AB-5329-45BF-81F3-50692852E4D7}">
      <dgm:prSet/>
      <dgm:spPr/>
      <dgm:t>
        <a:bodyPr/>
        <a:lstStyle/>
        <a:p>
          <a:endParaRPr lang="ru-RU"/>
        </a:p>
      </dgm:t>
    </dgm:pt>
    <dgm:pt modelId="{83A91547-BE54-40E3-AA84-DFB8A8C770E3}" type="pres">
      <dgm:prSet presAssocID="{8C2725C5-6757-4169-9FD8-2A61883BD2B7}" presName="compositeShape" presStyleCnt="0">
        <dgm:presLayoutVars>
          <dgm:chMax val="2"/>
          <dgm:dir/>
          <dgm:resizeHandles val="exact"/>
        </dgm:presLayoutVars>
      </dgm:prSet>
      <dgm:spPr/>
    </dgm:pt>
    <dgm:pt modelId="{C3F003CB-008B-4651-9EE4-1F3762682DEB}" type="pres">
      <dgm:prSet presAssocID="{8C2725C5-6757-4169-9FD8-2A61883BD2B7}" presName="ribbon" presStyleLbl="node1" presStyleIdx="0" presStyleCnt="1" custScaleY="53125" custLinFactNeighborY="-32897"/>
      <dgm:spPr/>
    </dgm:pt>
    <dgm:pt modelId="{70D67CA8-3E5D-4834-8FFE-0C0020696A4D}" type="pres">
      <dgm:prSet presAssocID="{8C2725C5-6757-4169-9FD8-2A61883BD2B7}" presName="leftArrowText" presStyleLbl="node1" presStyleIdx="0" presStyleCnt="1" custScaleX="147633" custLinFactNeighborX="-5859" custLinFactNeighborY="-493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7D60E-E77B-45B1-9689-B53C8CF36A05}" type="pres">
      <dgm:prSet presAssocID="{8C2725C5-6757-4169-9FD8-2A61883BD2B7}" presName="rightArrowText" presStyleLbl="node1" presStyleIdx="0" presStyleCnt="1" custScaleX="133173" custLinFactNeighborX="6217" custLinFactNeighborY="-78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A95790-36DB-4493-8EC5-5304210AE2BF}" srcId="{8C2725C5-6757-4169-9FD8-2A61883BD2B7}" destId="{E364D055-A174-4581-8503-1AC7E3FAA5E6}" srcOrd="0" destOrd="0" parTransId="{4AD06694-64F8-4DC7-A21E-87765F2EF3ED}" sibTransId="{4082100B-77E7-424C-8F31-32BF1E901959}"/>
    <dgm:cxn modelId="{1A4A3078-E278-4B69-9C90-D8DD61CBF261}" type="presOf" srcId="{03BA3CBD-CA57-46AF-B332-2B7732704D6B}" destId="{01E7D60E-E77B-45B1-9689-B53C8CF36A05}" srcOrd="0" destOrd="0" presId="urn:microsoft.com/office/officeart/2005/8/layout/arrow6"/>
    <dgm:cxn modelId="{7A9C7455-A5C5-40A8-936B-94239D1BE618}" type="presOf" srcId="{8C2725C5-6757-4169-9FD8-2A61883BD2B7}" destId="{83A91547-BE54-40E3-AA84-DFB8A8C770E3}" srcOrd="0" destOrd="0" presId="urn:microsoft.com/office/officeart/2005/8/layout/arrow6"/>
    <dgm:cxn modelId="{91FD84AB-5329-45BF-81F3-50692852E4D7}" srcId="{8C2725C5-6757-4169-9FD8-2A61883BD2B7}" destId="{03BA3CBD-CA57-46AF-B332-2B7732704D6B}" srcOrd="1" destOrd="0" parTransId="{BCEB0EC9-8F44-4105-B130-739F3AB108B8}" sibTransId="{15C00671-FFB4-4498-8EEF-046B7FBE6CA4}"/>
    <dgm:cxn modelId="{58D78656-D9AF-4D2A-B329-02CCA1B85FB2}" type="presOf" srcId="{E364D055-A174-4581-8503-1AC7E3FAA5E6}" destId="{70D67CA8-3E5D-4834-8FFE-0C0020696A4D}" srcOrd="0" destOrd="0" presId="urn:microsoft.com/office/officeart/2005/8/layout/arrow6"/>
    <dgm:cxn modelId="{A87660F0-2955-4BA6-84A2-594EDB6AA14B}" type="presParOf" srcId="{83A91547-BE54-40E3-AA84-DFB8A8C770E3}" destId="{C3F003CB-008B-4651-9EE4-1F3762682DEB}" srcOrd="0" destOrd="0" presId="urn:microsoft.com/office/officeart/2005/8/layout/arrow6"/>
    <dgm:cxn modelId="{9CCFFA09-9DD0-4582-B699-9BF342CFA00F}" type="presParOf" srcId="{83A91547-BE54-40E3-AA84-DFB8A8C770E3}" destId="{70D67CA8-3E5D-4834-8FFE-0C0020696A4D}" srcOrd="1" destOrd="0" presId="urn:microsoft.com/office/officeart/2005/8/layout/arrow6"/>
    <dgm:cxn modelId="{18E0BE8C-A84A-45B1-8E6B-7AD85652242B}" type="presParOf" srcId="{83A91547-BE54-40E3-AA84-DFB8A8C770E3}" destId="{01E7D60E-E77B-45B1-9689-B53C8CF36A0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003CB-008B-4651-9EE4-1F3762682DEB}">
      <dsp:nvSpPr>
        <dsp:cNvPr id="0" name=""/>
        <dsp:cNvSpPr/>
      </dsp:nvSpPr>
      <dsp:spPr>
        <a:xfrm>
          <a:off x="0" y="713616"/>
          <a:ext cx="8496182" cy="1805438"/>
        </a:xfrm>
        <a:prstGeom prst="leftRightRibb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D67CA8-3E5D-4834-8FFE-0C0020696A4D}">
      <dsp:nvSpPr>
        <dsp:cNvPr id="0" name=""/>
        <dsp:cNvSpPr/>
      </dsp:nvSpPr>
      <dsp:spPr>
        <a:xfrm>
          <a:off x="187517" y="786165"/>
          <a:ext cx="4139245" cy="166525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Самая известная красавица Древнего Египта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– царица </a:t>
          </a:r>
          <a:r>
            <a:rPr lang="ru-RU" sz="1400" kern="1200" dirty="0" err="1" smtClean="0">
              <a:latin typeface="+mj-lt"/>
            </a:rPr>
            <a:t>Нефертити</a:t>
          </a:r>
          <a:r>
            <a:rPr lang="ru-RU" sz="1400" kern="1200" dirty="0" smtClean="0">
              <a:latin typeface="+mj-lt"/>
            </a:rPr>
            <a:t> 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187517" y="786165"/>
        <a:ext cx="4139245" cy="1665251"/>
      </dsp:txXfrm>
    </dsp:sp>
    <dsp:sp modelId="{01E7D60E-E77B-45B1-9689-B53C8CF36A05}">
      <dsp:nvSpPr>
        <dsp:cNvPr id="0" name=""/>
        <dsp:cNvSpPr/>
      </dsp:nvSpPr>
      <dsp:spPr>
        <a:xfrm>
          <a:off x="3904496" y="836857"/>
          <a:ext cx="4412701" cy="166525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Фигурка девушки , </a:t>
          </a:r>
          <a:r>
            <a:rPr lang="ru-RU" sz="1400" kern="1200" dirty="0" err="1" smtClean="0">
              <a:latin typeface="+mj-lt"/>
            </a:rPr>
            <a:t>найденая</a:t>
          </a:r>
          <a:r>
            <a:rPr lang="ru-RU" sz="1400" kern="1200" dirty="0" smtClean="0">
              <a:latin typeface="+mj-lt"/>
            </a:rPr>
            <a:t> экспедицией А.Окладникова  у с. Кондон Солнечного р-на</a:t>
          </a:r>
          <a:endParaRPr lang="ru-RU" sz="1400" kern="1200" dirty="0">
            <a:latin typeface="+mj-lt"/>
          </a:endParaRPr>
        </a:p>
      </dsp:txBody>
      <dsp:txXfrm>
        <a:off x="3904496" y="836857"/>
        <a:ext cx="4412701" cy="1665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003CB-008B-4651-9EE4-1F3762682DEB}">
      <dsp:nvSpPr>
        <dsp:cNvPr id="0" name=""/>
        <dsp:cNvSpPr/>
      </dsp:nvSpPr>
      <dsp:spPr>
        <a:xfrm>
          <a:off x="0" y="691390"/>
          <a:ext cx="8496182" cy="1805438"/>
        </a:xfrm>
        <a:prstGeom prst="leftRightRibb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D67CA8-3E5D-4834-8FFE-0C0020696A4D}">
      <dsp:nvSpPr>
        <dsp:cNvPr id="0" name=""/>
        <dsp:cNvSpPr/>
      </dsp:nvSpPr>
      <dsp:spPr>
        <a:xfrm>
          <a:off x="187517" y="786165"/>
          <a:ext cx="4139245" cy="166525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Самая известная красавица Древнего Египта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– царица </a:t>
          </a:r>
          <a:r>
            <a:rPr lang="ru-RU" sz="1400" kern="1200" dirty="0" err="1" smtClean="0">
              <a:latin typeface="+mj-lt"/>
            </a:rPr>
            <a:t>Нефертити</a:t>
          </a:r>
          <a:r>
            <a:rPr lang="ru-RU" sz="1400" kern="1200" dirty="0" smtClean="0">
              <a:latin typeface="+mj-lt"/>
            </a:rPr>
            <a:t> </a:t>
          </a:r>
        </a:p>
        <a:p>
          <a:pPr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187517" y="786165"/>
        <a:ext cx="4139245" cy="1665251"/>
      </dsp:txXfrm>
    </dsp:sp>
    <dsp:sp modelId="{01E7D60E-E77B-45B1-9689-B53C8CF36A05}">
      <dsp:nvSpPr>
        <dsp:cNvPr id="0" name=""/>
        <dsp:cNvSpPr/>
      </dsp:nvSpPr>
      <dsp:spPr>
        <a:xfrm>
          <a:off x="3904496" y="836857"/>
          <a:ext cx="4412701" cy="1665251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Фигурка девушки , </a:t>
          </a:r>
          <a:r>
            <a:rPr lang="ru-RU" sz="1400" kern="1200" dirty="0" err="1" smtClean="0">
              <a:latin typeface="+mj-lt"/>
            </a:rPr>
            <a:t>найденая</a:t>
          </a:r>
          <a:r>
            <a:rPr lang="ru-RU" sz="1400" kern="1200" dirty="0" smtClean="0">
              <a:latin typeface="+mj-lt"/>
            </a:rPr>
            <a:t> экспедицией А.Окладникова  у с. Кондон Солнечного р-на</a:t>
          </a:r>
          <a:endParaRPr lang="ru-RU" sz="1400" kern="1200" dirty="0">
            <a:latin typeface="+mj-lt"/>
          </a:endParaRPr>
        </a:p>
      </dsp:txBody>
      <dsp:txXfrm>
        <a:off x="3904496" y="836857"/>
        <a:ext cx="4412701" cy="1665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B318-D55A-4F9C-8203-61689F74D2B6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8ED5-ABD8-46ED-91BC-BEBE6486D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8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5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6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0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3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8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4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5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4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066A-894A-41A3-8BCF-E71165EC2A0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slide" Target="slide2.xml"/><Relationship Id="rId5" Type="http://schemas.openxmlformats.org/officeDocument/2006/relationships/diagramColors" Target="../diagrams/colors2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180" y="2203826"/>
            <a:ext cx="7217037" cy="1543870"/>
          </a:xfrm>
        </p:spPr>
        <p:txBody>
          <a:bodyPr>
            <a:no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Шедевры дальневосточного </a:t>
            </a:r>
            <a:r>
              <a:rPr lang="ru-RU" dirty="0" smtClean="0">
                <a:latin typeface="Georgia" panose="02040502050405020303" pitchFamily="18" charset="0"/>
              </a:rPr>
              <a:t>искусства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-89610"/>
            <a:ext cx="1069609" cy="740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latin typeface="Georgia" panose="02040502050405020303" pitchFamily="18" charset="0"/>
              </a:rPr>
              <a:t>5</a:t>
            </a:r>
            <a:r>
              <a:rPr lang="ru-RU" sz="4800" dirty="0" smtClean="0">
                <a:latin typeface="Georgia" panose="02040502050405020303" pitchFamily="18" charset="0"/>
              </a:rPr>
              <a:t>.</a:t>
            </a:r>
            <a:endParaRPr lang="ru-RU" sz="48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730" y="127930"/>
            <a:ext cx="7609776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Дальний </a:t>
            </a:r>
            <a:r>
              <a:rPr lang="ru-RU" sz="2800" b="1" dirty="0">
                <a:latin typeface="Georgia" panose="02040502050405020303" pitchFamily="18" charset="0"/>
              </a:rPr>
              <a:t>Восток в первобытную эпоху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296080" y="6123237"/>
            <a:ext cx="5981076" cy="464696"/>
            <a:chOff x="524657" y="5906123"/>
            <a:chExt cx="5981076" cy="464696"/>
          </a:xfrm>
        </p:grpSpPr>
        <p:sp>
          <p:nvSpPr>
            <p:cNvPr id="4" name="Скругленный прямоугольник 3">
              <a:hlinkClick r:id="rId2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413500" y="3308350"/>
            <a:ext cx="523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+mj-lt"/>
              </a:rPr>
              <a:t>А если это так, то что есть красота</a:t>
            </a:r>
          </a:p>
          <a:p>
            <a:r>
              <a:rPr lang="ru-RU" sz="2400" i="1" dirty="0">
                <a:latin typeface="+mj-lt"/>
              </a:rPr>
              <a:t>И почему её обожествляют люди?</a:t>
            </a:r>
          </a:p>
          <a:p>
            <a:r>
              <a:rPr lang="ru-RU" sz="2400" i="1" dirty="0">
                <a:latin typeface="+mj-lt"/>
              </a:rPr>
              <a:t>Сосуд она, в котором пустота,</a:t>
            </a:r>
          </a:p>
          <a:p>
            <a:r>
              <a:rPr lang="ru-RU" sz="2400" i="1" dirty="0">
                <a:latin typeface="+mj-lt"/>
              </a:rPr>
              <a:t>Или огонь, мерцающий в сосуде</a:t>
            </a:r>
            <a:r>
              <a:rPr lang="ru-RU" sz="2400" i="1" dirty="0" smtClean="0">
                <a:latin typeface="+mj-lt"/>
              </a:rPr>
              <a:t>?</a:t>
            </a:r>
          </a:p>
          <a:p>
            <a:endParaRPr lang="ru-RU" sz="2000" dirty="0"/>
          </a:p>
          <a:p>
            <a:pPr algn="r"/>
            <a:r>
              <a:rPr lang="ru-RU" sz="2000" dirty="0" smtClean="0"/>
              <a:t>Н. Заболоцкий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878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95610" y="0"/>
            <a:ext cx="4578350" cy="91234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Ты- мой идеал!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9" y="196850"/>
            <a:ext cx="2430901" cy="29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428" y="151198"/>
            <a:ext cx="2535758" cy="3030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731" y="831850"/>
            <a:ext cx="2358332" cy="29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7426"/>
          <a:stretch/>
        </p:blipFill>
        <p:spPr>
          <a:xfrm>
            <a:off x="6247902" y="831851"/>
            <a:ext cx="2370292" cy="298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24" y="3302000"/>
            <a:ext cx="2386026" cy="316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693" y="3409610"/>
            <a:ext cx="2671965" cy="296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2951029" y="3898384"/>
            <a:ext cx="640566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Есть ли универсальные критерии красоты?</a:t>
            </a:r>
          </a:p>
          <a:p>
            <a:r>
              <a:rPr lang="ru-RU" sz="2400" dirty="0" smtClean="0"/>
              <a:t>От </a:t>
            </a:r>
            <a:r>
              <a:rPr lang="ru-RU" sz="2400" dirty="0"/>
              <a:t>чего </a:t>
            </a:r>
            <a:r>
              <a:rPr lang="ru-RU" sz="2400" dirty="0" smtClean="0"/>
              <a:t> </a:t>
            </a:r>
            <a:r>
              <a:rPr lang="ru-RU" sz="2400" dirty="0"/>
              <a:t>зависят представления о красоте</a:t>
            </a:r>
            <a:r>
              <a:rPr lang="ru-RU" sz="2400" dirty="0" smtClean="0"/>
              <a:t>?</a:t>
            </a:r>
          </a:p>
          <a:p>
            <a:r>
              <a:rPr lang="ru-RU" sz="2400" dirty="0" smtClean="0"/>
              <a:t>Почему они меняются?</a:t>
            </a:r>
          </a:p>
          <a:p>
            <a:r>
              <a:rPr lang="ru-RU" sz="2400" dirty="0" smtClean="0"/>
              <a:t>А кого могли назвать красавицей </a:t>
            </a:r>
          </a:p>
          <a:p>
            <a:r>
              <a:rPr lang="ru-RU" sz="2400" dirty="0" smtClean="0"/>
              <a:t>древние жители Дальнего Востока?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2902380" y="6093802"/>
            <a:ext cx="5981076" cy="464696"/>
            <a:chOff x="524657" y="5906123"/>
            <a:chExt cx="5981076" cy="464696"/>
          </a:xfrm>
        </p:grpSpPr>
        <p:sp>
          <p:nvSpPr>
            <p:cNvPr id="20" name="Скругленный прямоугольник 19">
              <a:hlinkClick r:id="rId8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387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335635329"/>
              </p:ext>
            </p:extLst>
          </p:nvPr>
        </p:nvGraphicFramePr>
        <p:xfrm>
          <a:off x="2051109" y="634178"/>
          <a:ext cx="8496182" cy="542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823071"/>
            <a:ext cx="8636000" cy="2117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+mj-lt"/>
              </a:rPr>
              <a:t>Почему фигурку девушки назвали </a:t>
            </a:r>
          </a:p>
          <a:p>
            <a:pPr marL="0" indent="0" algn="ctr">
              <a:buNone/>
            </a:pPr>
            <a:r>
              <a:rPr lang="ru-RU" dirty="0" smtClean="0">
                <a:latin typeface="+mj-lt"/>
              </a:rPr>
              <a:t>Амурской </a:t>
            </a:r>
            <a:r>
              <a:rPr lang="ru-RU" dirty="0" err="1" smtClean="0">
                <a:latin typeface="+mj-lt"/>
              </a:rPr>
              <a:t>Нефертити</a:t>
            </a:r>
            <a:r>
              <a:rPr lang="ru-RU" dirty="0" smtClean="0">
                <a:latin typeface="+mj-lt"/>
              </a:rPr>
              <a:t>?</a:t>
            </a:r>
          </a:p>
          <a:p>
            <a:pPr marL="0" indent="0" algn="ctr">
              <a:buNone/>
            </a:pPr>
            <a:r>
              <a:rPr lang="ru-RU" dirty="0" smtClean="0">
                <a:latin typeface="+mj-lt"/>
              </a:rPr>
              <a:t>Какое ещё имя дали ей студенты- </a:t>
            </a:r>
            <a:r>
              <a:rPr lang="ru-RU" dirty="0" err="1" smtClean="0">
                <a:latin typeface="+mj-lt"/>
              </a:rPr>
              <a:t>раскопщики</a:t>
            </a:r>
            <a:r>
              <a:rPr lang="ru-RU" dirty="0" smtClean="0">
                <a:latin typeface="+mj-lt"/>
              </a:rPr>
              <a:t>?</a:t>
            </a:r>
            <a:endParaRPr lang="ru-RU" dirty="0">
              <a:latin typeface="+mj-lt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Амурская </a:t>
            </a:r>
            <a:r>
              <a:rPr lang="ru-RU" dirty="0" err="1" smtClean="0"/>
              <a:t>Нефертити</a:t>
            </a:r>
            <a:endParaRPr lang="ru-RU" dirty="0"/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4681306" y="4405080"/>
            <a:ext cx="3669396" cy="30274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1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Учебное пособие, стр.36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8" b="100000" l="8247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34" y="147444"/>
            <a:ext cx="2962168" cy="32879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1" b="81879" l="10000" r="75222"/>
                    </a14:imgEffect>
                  </a14:imgLayer>
                </a14:imgProps>
              </a:ext>
            </a:extLst>
          </a:blip>
          <a:srcRect b="29511"/>
          <a:stretch/>
        </p:blipFill>
        <p:spPr>
          <a:xfrm>
            <a:off x="9394588" y="-95057"/>
            <a:ext cx="3774841" cy="4019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518" y="4380167"/>
            <a:ext cx="3528314" cy="1737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4165985" y="4906145"/>
            <a:ext cx="7664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«Из </a:t>
            </a:r>
            <a:r>
              <a:rPr lang="ru-RU" dirty="0"/>
              <a:t>мглы веков встает не просто обобщенный образ женщины древнего народа, но, скорее портретное её изображение</a:t>
            </a:r>
            <a:r>
              <a:rPr lang="ru-RU" dirty="0" smtClean="0"/>
              <a:t>.»</a:t>
            </a:r>
          </a:p>
          <a:p>
            <a:pPr algn="r"/>
            <a:r>
              <a:rPr lang="ru-RU" dirty="0" err="1" smtClean="0"/>
              <a:t>А.Окладников</a:t>
            </a:r>
            <a:endParaRPr lang="ru-RU" dirty="0"/>
          </a:p>
          <a:p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4165985" y="5973608"/>
            <a:ext cx="5981076" cy="464696"/>
            <a:chOff x="524657" y="5906123"/>
            <a:chExt cx="5981076" cy="464696"/>
          </a:xfrm>
        </p:grpSpPr>
        <p:sp>
          <p:nvSpPr>
            <p:cNvPr id="19" name="Скругленный прямоугольник 18">
              <a:hlinkClick r:id="rId12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500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294267715"/>
              </p:ext>
            </p:extLst>
          </p:nvPr>
        </p:nvGraphicFramePr>
        <p:xfrm>
          <a:off x="2051109" y="634178"/>
          <a:ext cx="8496182" cy="542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Амурская </a:t>
            </a:r>
            <a:r>
              <a:rPr lang="ru-RU" dirty="0" err="1" smtClean="0"/>
              <a:t>Нефертити</a:t>
            </a:r>
            <a:endParaRPr lang="ru-RU" dirty="0"/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8288106" y="5048568"/>
            <a:ext cx="3669396" cy="30274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1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Рабочий лист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8" b="100000" l="8247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534" y="147444"/>
            <a:ext cx="2962168" cy="32879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51" b="81879" l="10000" r="75222"/>
                    </a14:imgEffect>
                  </a14:imgLayer>
                </a14:imgProps>
              </a:ext>
            </a:extLst>
          </a:blip>
          <a:srcRect b="29511"/>
          <a:stretch/>
        </p:blipFill>
        <p:spPr>
          <a:xfrm>
            <a:off x="9394588" y="-95057"/>
            <a:ext cx="3774841" cy="4019358"/>
          </a:xfrm>
          <a:prstGeom prst="rect">
            <a:avLst/>
          </a:prstGeom>
        </p:spPr>
      </p:pic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701800" y="3062466"/>
            <a:ext cx="8636000" cy="21177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>
              <a:latin typeface="+mj-lt"/>
            </a:endParaRPr>
          </a:p>
          <a:p>
            <a:pPr marL="0" indent="0" algn="ctr">
              <a:buNone/>
            </a:pPr>
            <a:r>
              <a:rPr lang="ru-RU" dirty="0">
                <a:latin typeface="+mj-lt"/>
              </a:rPr>
              <a:t>Египетская царица </a:t>
            </a:r>
            <a:r>
              <a:rPr lang="ru-RU" dirty="0" err="1">
                <a:latin typeface="+mj-lt"/>
              </a:rPr>
              <a:t>Нефертити</a:t>
            </a:r>
            <a:r>
              <a:rPr lang="ru-RU" dirty="0">
                <a:latin typeface="+mj-lt"/>
              </a:rPr>
              <a:t> жила </a:t>
            </a:r>
            <a:endParaRPr lang="ru-RU" dirty="0" smtClean="0">
              <a:latin typeface="+mj-lt"/>
            </a:endParaRPr>
          </a:p>
          <a:p>
            <a:pPr marL="0" indent="0" algn="ctr">
              <a:buNone/>
            </a:pPr>
            <a:r>
              <a:rPr lang="ru-RU" dirty="0" err="1" smtClean="0">
                <a:latin typeface="+mj-lt"/>
              </a:rPr>
              <a:t>ок</a:t>
            </a:r>
            <a:r>
              <a:rPr lang="ru-RU" dirty="0">
                <a:latin typeface="+mj-lt"/>
              </a:rPr>
              <a:t>. 1370—1330 гг. до н.э.</a:t>
            </a:r>
          </a:p>
          <a:p>
            <a:pPr marL="0" indent="0" algn="ctr">
              <a:buNone/>
            </a:pPr>
            <a:r>
              <a:rPr lang="ru-RU" dirty="0">
                <a:latin typeface="+mj-lt"/>
              </a:rPr>
              <a:t>Определите, какая из девушек старше.</a:t>
            </a:r>
          </a:p>
          <a:p>
            <a:pPr marL="0" indent="0" algn="ctr">
              <a:buNone/>
            </a:pPr>
            <a:r>
              <a:rPr lang="ru-RU" dirty="0" smtClean="0">
                <a:latin typeface="+mj-lt"/>
              </a:rPr>
              <a:t>На </a:t>
            </a:r>
            <a:r>
              <a:rPr lang="ru-RU" dirty="0">
                <a:latin typeface="+mj-lt"/>
              </a:rPr>
              <a:t>сколько</a:t>
            </a:r>
            <a:r>
              <a:rPr lang="ru-RU" dirty="0" smtClean="0">
                <a:latin typeface="+mj-lt"/>
              </a:rPr>
              <a:t>?</a:t>
            </a:r>
            <a:endParaRPr lang="ru-RU" dirty="0">
              <a:latin typeface="+mj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296080" y="6123237"/>
            <a:ext cx="5981076" cy="464696"/>
            <a:chOff x="524657" y="5906123"/>
            <a:chExt cx="5981076" cy="464696"/>
          </a:xfrm>
        </p:grpSpPr>
        <p:sp>
          <p:nvSpPr>
            <p:cNvPr id="20" name="Скругленный прямоугольник 19">
              <a:hlinkClick r:id="rId11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292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650" y="156065"/>
            <a:ext cx="10515600" cy="708025"/>
          </a:xfrm>
        </p:spPr>
        <p:txBody>
          <a:bodyPr/>
          <a:lstStyle/>
          <a:p>
            <a:pPr algn="ctr"/>
            <a:r>
              <a:rPr lang="ru-RU" dirty="0" smtClean="0"/>
              <a:t>Ты такая одна?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368" y="864090"/>
            <a:ext cx="11734800" cy="2824413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В 1970-х годах на </a:t>
            </a:r>
            <a:r>
              <a:rPr lang="ru-RU" b="1" dirty="0">
                <a:latin typeface="+mj-lt"/>
              </a:rPr>
              <a:t>острове Сучу</a:t>
            </a:r>
            <a:r>
              <a:rPr lang="ru-RU" dirty="0">
                <a:latin typeface="+mj-lt"/>
              </a:rPr>
              <a:t>, недалеко от села Мариинское </a:t>
            </a:r>
            <a:r>
              <a:rPr lang="ru-RU" dirty="0" err="1">
                <a:latin typeface="+mj-lt"/>
              </a:rPr>
              <a:t>Ульчского</a:t>
            </a:r>
            <a:r>
              <a:rPr lang="ru-RU" dirty="0">
                <a:latin typeface="+mj-lt"/>
              </a:rPr>
              <a:t> района, обнаружили головы статуэток с монголоидными чертами лица и удлинёнными головами, аналогичными </a:t>
            </a:r>
            <a:r>
              <a:rPr lang="ru-RU" dirty="0" err="1">
                <a:latin typeface="+mj-lt"/>
              </a:rPr>
              <a:t>Кондонской</a:t>
            </a:r>
            <a:r>
              <a:rPr lang="ru-RU" dirty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фигурке.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В </a:t>
            </a:r>
            <a:r>
              <a:rPr lang="ru-RU" dirty="0">
                <a:latin typeface="+mj-lt"/>
              </a:rPr>
              <a:t>1990-х годах у </a:t>
            </a:r>
            <a:r>
              <a:rPr lang="ru-RU" b="1" dirty="0">
                <a:latin typeface="+mj-lt"/>
              </a:rPr>
              <a:t>озера </a:t>
            </a:r>
            <a:r>
              <a:rPr lang="ru-RU" b="1" dirty="0" err="1">
                <a:latin typeface="+mj-lt"/>
              </a:rPr>
              <a:t>Хумми</a:t>
            </a:r>
            <a:r>
              <a:rPr lang="ru-RU" b="1" dirty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найдено </a:t>
            </a:r>
            <a:r>
              <a:rPr lang="ru-RU" dirty="0">
                <a:latin typeface="+mj-lt"/>
              </a:rPr>
              <a:t>несколько керамических голов и фрагментов туловищ женских статуэток. </a:t>
            </a:r>
            <a:endParaRPr lang="ru-RU" dirty="0" smtClean="0"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А </a:t>
            </a:r>
            <a:r>
              <a:rPr lang="ru-RU" dirty="0">
                <a:latin typeface="+mj-lt"/>
              </a:rPr>
              <a:t>в 2000-х годах подобные находки сделаны в поселении Кольчём-3 на </a:t>
            </a:r>
            <a:r>
              <a:rPr lang="ru-RU" b="1" dirty="0">
                <a:latin typeface="+mj-lt"/>
              </a:rPr>
              <a:t>озере </a:t>
            </a:r>
            <a:r>
              <a:rPr lang="ru-RU" b="1" dirty="0" err="1">
                <a:latin typeface="+mj-lt"/>
              </a:rPr>
              <a:t>Удыль</a:t>
            </a:r>
            <a:r>
              <a:rPr lang="ru-RU" dirty="0">
                <a:latin typeface="+mj-lt"/>
              </a:rPr>
              <a:t> в </a:t>
            </a:r>
            <a:r>
              <a:rPr lang="ru-RU" dirty="0" err="1">
                <a:latin typeface="+mj-lt"/>
              </a:rPr>
              <a:t>Ульчском</a:t>
            </a:r>
            <a:r>
              <a:rPr lang="ru-RU" dirty="0">
                <a:latin typeface="+mj-lt"/>
              </a:rPr>
              <a:t> районе</a:t>
            </a:r>
            <a:r>
              <a:rPr lang="ru-RU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endParaRPr lang="ru-RU" dirty="0" smtClean="0">
              <a:latin typeface="+mj-lt"/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10348635" y="6265929"/>
            <a:ext cx="1581944" cy="33538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1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/>
              <a:t>Рабочий </a:t>
            </a:r>
            <a:r>
              <a:rPr lang="ru-RU" sz="1400" dirty="0" smtClean="0"/>
              <a:t>лист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6165" y="3439121"/>
            <a:ext cx="7692470" cy="4987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Предположите, с </a:t>
            </a:r>
            <a:r>
              <a:rPr lang="ru-RU" dirty="0"/>
              <a:t>какой целью создавались </a:t>
            </a:r>
            <a:r>
              <a:rPr lang="ru-RU" dirty="0" smtClean="0"/>
              <a:t> такие статуэтки</a:t>
            </a:r>
            <a:r>
              <a:rPr lang="ru-RU" dirty="0"/>
              <a:t>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42" y="3935374"/>
            <a:ext cx="2178050" cy="22247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80513" y="3986690"/>
            <a:ext cx="940883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+mj-lt"/>
            </a:endParaRPr>
          </a:p>
          <a:p>
            <a:pPr algn="just"/>
            <a:r>
              <a:rPr lang="ru-RU" sz="2000" dirty="0">
                <a:latin typeface="+mj-lt"/>
              </a:rPr>
              <a:t>Кстати, до сих пор в селе Кондон встречаются девушки удивительно похожие на Амурскую </a:t>
            </a:r>
            <a:r>
              <a:rPr lang="ru-RU" sz="2000" dirty="0" err="1">
                <a:latin typeface="+mj-lt"/>
              </a:rPr>
              <a:t>Нефертити</a:t>
            </a:r>
            <a:r>
              <a:rPr lang="ru-RU" sz="2000" dirty="0">
                <a:latin typeface="+mj-lt"/>
              </a:rPr>
              <a:t>. Ученые говорят, что фенотип коренных народов практически не менялся на протяжении как минимум 17 тысяч лет. Люди Амура до сих пор трепетно относятся к своей культуре и  сумели сохранить и основные культурные коды, которым не одна тысяч лет.</a:t>
            </a:r>
            <a:endParaRPr lang="ru-RU" sz="2000" dirty="0">
              <a:latin typeface="+mj-l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296080" y="6123237"/>
            <a:ext cx="5981076" cy="464696"/>
            <a:chOff x="524657" y="5906123"/>
            <a:chExt cx="5981076" cy="464696"/>
          </a:xfrm>
        </p:grpSpPr>
        <p:sp>
          <p:nvSpPr>
            <p:cNvPr id="15" name="Скругленный прямоугольник 14">
              <a:hlinkClick r:id="rId3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31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338" t="20021" r="4930" b="-1007"/>
          <a:stretch/>
        </p:blipFill>
        <p:spPr>
          <a:xfrm>
            <a:off x="3794588" y="252893"/>
            <a:ext cx="3676650" cy="335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025"/>
          <a:stretch/>
        </p:blipFill>
        <p:spPr>
          <a:xfrm>
            <a:off x="5632913" y="2627046"/>
            <a:ext cx="2650525" cy="337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84" y="252893"/>
            <a:ext cx="3078475" cy="527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467" y="258255"/>
            <a:ext cx="3950001" cy="526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614315" y="3794648"/>
            <a:ext cx="1724524" cy="17319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А как будет </a:t>
            </a:r>
          </a:p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выглядеть</a:t>
            </a:r>
          </a:p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 твоя </a:t>
            </a:r>
          </a:p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куколка?</a:t>
            </a:r>
            <a:endParaRPr lang="ru-RU" sz="2000" dirty="0">
              <a:latin typeface="+mj-lt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8440506" y="5701421"/>
            <a:ext cx="3669396" cy="30274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1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Рабочий лист</a:t>
            </a:r>
            <a:endParaRPr lang="ru-RU" sz="1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296080" y="6123237"/>
            <a:ext cx="5981076" cy="464696"/>
            <a:chOff x="524657" y="5906123"/>
            <a:chExt cx="5981076" cy="464696"/>
          </a:xfrm>
        </p:grpSpPr>
        <p:sp>
          <p:nvSpPr>
            <p:cNvPr id="11" name="Скругленный прямоугольник 10">
              <a:hlinkClick r:id="rId6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82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6699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Спящая красавица</a:t>
            </a:r>
            <a:endParaRPr lang="ru-RU" dirty="0"/>
          </a:p>
        </p:txBody>
      </p:sp>
      <p:sp>
        <p:nvSpPr>
          <p:cNvPr id="9" name="AutoShape 2" descr="Представители неолита: Неолит – эпоха изменения хозяйства, особенности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Нарисовать Волшебную Палочку (49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67150" y="911225"/>
            <a:ext cx="8039100" cy="33115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i="1" dirty="0" smtClean="0">
                <a:latin typeface="+mj-lt"/>
              </a:rPr>
              <a:t>	</a:t>
            </a:r>
            <a:r>
              <a:rPr lang="ru-RU" sz="4500" i="1" dirty="0" smtClean="0">
                <a:latin typeface="+mj-lt"/>
              </a:rPr>
              <a:t>«</a:t>
            </a:r>
            <a:r>
              <a:rPr lang="ru-RU" sz="4500" i="1" dirty="0">
                <a:latin typeface="+mj-lt"/>
              </a:rPr>
              <a:t>Если смотреть на спящую красавицу в фас, то перед нами предстанет нежное женское лицо с изящным овалом и высоким, чуть выпуклым лбом. Голову изваяния венчает высокая </a:t>
            </a:r>
            <a:r>
              <a:rPr lang="ru-RU" sz="4500" i="1" dirty="0" err="1">
                <a:latin typeface="+mj-lt"/>
              </a:rPr>
              <a:t>локонообразная</a:t>
            </a:r>
            <a:r>
              <a:rPr lang="ru-RU" sz="4500" i="1" dirty="0">
                <a:latin typeface="+mj-lt"/>
              </a:rPr>
              <a:t> прическа. Широкие вразлет брови, чуть раскосые большие глаза, в которых чудится одновременно затаенная грусть и недюжинный ум, тонкий, с небольшой горбинкой нос и несколько припухлые чувственные губы, тронутые едва заметной иронической усмешкой, — все это невольно поражает и притягивает к себе. Но стоит взглянуть на это лицо в профиль, как его выражение меняется. Теперь оно выглядит суровым и властным», </a:t>
            </a:r>
            <a:endParaRPr lang="ru-RU" sz="4500" i="1" dirty="0" smtClean="0">
              <a:latin typeface="+mj-lt"/>
            </a:endParaRPr>
          </a:p>
          <a:p>
            <a:pPr marL="3136900" indent="-88900">
              <a:buNone/>
            </a:pPr>
            <a:r>
              <a:rPr lang="ru-RU" sz="4000" dirty="0" smtClean="0"/>
              <a:t>так </a:t>
            </a:r>
            <a:r>
              <a:rPr lang="ru-RU" sz="4000" dirty="0"/>
              <a:t>образно описывал изображение древней красавицы археолог Э.В. </a:t>
            </a:r>
            <a:r>
              <a:rPr lang="ru-RU" sz="4000" dirty="0" err="1"/>
              <a:t>Шавкунов</a:t>
            </a:r>
            <a:r>
              <a:rPr lang="ru-RU" sz="4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" y="312738"/>
            <a:ext cx="3360647" cy="224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451" y="2635226"/>
            <a:ext cx="37560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В мае  </a:t>
            </a:r>
            <a:r>
              <a:rPr lang="ru-RU" dirty="0"/>
              <a:t>1965 года </a:t>
            </a:r>
            <a:r>
              <a:rPr lang="ru-RU" dirty="0" smtClean="0"/>
              <a:t>в пещере у </a:t>
            </a:r>
          </a:p>
          <a:p>
            <a:pPr algn="ctr"/>
            <a:r>
              <a:rPr lang="ru-RU" dirty="0" smtClean="0"/>
              <a:t>г. </a:t>
            </a:r>
            <a:r>
              <a:rPr lang="ru-RU" dirty="0" err="1" smtClean="0"/>
              <a:t>Партизанск</a:t>
            </a:r>
            <a:r>
              <a:rPr lang="ru-RU" dirty="0" smtClean="0"/>
              <a:t> Приморского края приморский </a:t>
            </a:r>
            <a:r>
              <a:rPr lang="ru-RU" dirty="0"/>
              <a:t>краевед, спелеолог-любитель Ефрем </a:t>
            </a:r>
            <a:r>
              <a:rPr lang="ru-RU" dirty="0" err="1"/>
              <a:t>Лешок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Он </a:t>
            </a:r>
            <a:r>
              <a:rPr lang="ru-RU" dirty="0"/>
              <a:t>обнаружил в  пещере скульптурные изображения “</a:t>
            </a:r>
            <a:r>
              <a:rPr lang="ru-RU" dirty="0" err="1"/>
              <a:t>бохайской</a:t>
            </a:r>
            <a:r>
              <a:rPr lang="ru-RU" dirty="0"/>
              <a:t> принцессы” (“спящей красавицы”), охраняющих ее “драконов”, «воина» и «демона». Он же дал пещере новое имя — «Спящая Красавица».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67150" y="4352925"/>
            <a:ext cx="8039100" cy="4987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Что общего в восприятии учёными- археологами скульптурных изображений Амурской </a:t>
            </a:r>
            <a:r>
              <a:rPr lang="ru-RU" dirty="0" err="1" smtClean="0"/>
              <a:t>Нефертити</a:t>
            </a:r>
            <a:r>
              <a:rPr lang="ru-RU" dirty="0" smtClean="0"/>
              <a:t> и Спящей красавицы?</a:t>
            </a:r>
            <a:endParaRPr lang="ru-RU" dirty="0"/>
          </a:p>
        </p:txBody>
      </p:sp>
      <p:sp>
        <p:nvSpPr>
          <p:cNvPr id="12" name="Выноска со стрелкой вправо 11"/>
          <p:cNvSpPr/>
          <p:nvPr/>
        </p:nvSpPr>
        <p:spPr>
          <a:xfrm>
            <a:off x="3867150" y="5027380"/>
            <a:ext cx="8166100" cy="65587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13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Сравните  красавиц и скажите, за что мы ценим </a:t>
            </a:r>
          </a:p>
          <a:p>
            <a:pPr algn="ctr"/>
            <a:r>
              <a:rPr lang="ru-RU" sz="1400" dirty="0" smtClean="0"/>
              <a:t>эти произведения древнего искусства?</a:t>
            </a:r>
          </a:p>
          <a:p>
            <a:pPr algn="r"/>
            <a:r>
              <a:rPr lang="ru-RU" sz="1400" dirty="0" smtClean="0"/>
              <a:t>Рабочий лист</a:t>
            </a:r>
            <a:endParaRPr lang="ru-RU" sz="14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3296080" y="6123237"/>
            <a:ext cx="5981076" cy="464696"/>
            <a:chOff x="524657" y="5906123"/>
            <a:chExt cx="5981076" cy="464696"/>
          </a:xfrm>
        </p:grpSpPr>
        <p:sp>
          <p:nvSpPr>
            <p:cNvPr id="14" name="Скругленный прямоугольник 13">
              <a:hlinkClick r:id="rId3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Ты- мои идеал</a:t>
              </a:r>
              <a:endParaRPr lang="ru-RU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dirty="0" smtClean="0"/>
                <a:t>Амурская </a:t>
              </a:r>
              <a:r>
                <a:rPr lang="ru-RU" dirty="0" err="1" smtClean="0"/>
                <a:t>Нефертити</a:t>
              </a:r>
              <a:endParaRPr lang="ru-RU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Спящая красавица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57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8050" y="-235993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0745" y="1600790"/>
            <a:ext cx="82010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+mj-lt"/>
              </a:rPr>
              <a:t>Какие идеалы красоты были </a:t>
            </a:r>
          </a:p>
          <a:p>
            <a:pPr algn="ctr"/>
            <a:r>
              <a:rPr lang="ru-RU" sz="3600" dirty="0" smtClean="0">
                <a:latin typeface="+mj-lt"/>
              </a:rPr>
              <a:t>у древних жителей дальнего Востока?</a:t>
            </a:r>
          </a:p>
          <a:p>
            <a:pPr algn="ctr"/>
            <a:endParaRPr lang="ru-RU" sz="3600" dirty="0" smtClean="0">
              <a:latin typeface="+mj-lt"/>
            </a:endParaRPr>
          </a:p>
          <a:p>
            <a:pPr algn="ctr"/>
            <a:r>
              <a:rPr lang="ru-RU" sz="3600" dirty="0" smtClean="0">
                <a:latin typeface="+mj-lt"/>
              </a:rPr>
              <a:t>Сохранились ли они до наших дней?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393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ССР">
      <a:dk1>
        <a:srgbClr val="8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ambria"/>
        <a:ea typeface=""/>
        <a:cs typeface=""/>
      </a:majorFont>
      <a:minorFont>
        <a:latin typeface="Clarendon B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482</Words>
  <Application>Microsoft Office PowerPoint</Application>
  <PresentationFormat>Широкоэкранный</PresentationFormat>
  <Paragraphs>85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</vt:lpstr>
      <vt:lpstr>Clarendon BT</vt:lpstr>
      <vt:lpstr>Georgia</vt:lpstr>
      <vt:lpstr>Wingdings</vt:lpstr>
      <vt:lpstr>Тема Office</vt:lpstr>
      <vt:lpstr>Шедевры дальневосточного искусства</vt:lpstr>
      <vt:lpstr>Ты- мой идеал!</vt:lpstr>
      <vt:lpstr>Амурская Нефертити</vt:lpstr>
      <vt:lpstr>Амурская Нефертити</vt:lpstr>
      <vt:lpstr>Ты такая одна?</vt:lpstr>
      <vt:lpstr>Презентация PowerPoint</vt:lpstr>
      <vt:lpstr>Спящая красавица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 Карамышева</cp:lastModifiedBy>
  <cp:revision>46</cp:revision>
  <dcterms:created xsi:type="dcterms:W3CDTF">2023-10-02T00:52:20Z</dcterms:created>
  <dcterms:modified xsi:type="dcterms:W3CDTF">2026-03-26T03:43:47Z</dcterms:modified>
</cp:coreProperties>
</file>