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1FF"/>
    <a:srgbClr val="FF66CC"/>
    <a:srgbClr val="FE00A9"/>
    <a:srgbClr val="E9F955"/>
    <a:srgbClr val="C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4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99" y="0"/>
            <a:ext cx="3922601" cy="146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1930400" cy="1896176"/>
          </a:xfrm>
          <a:prstGeom prst="rect">
            <a:avLst/>
          </a:prstGeom>
          <a:solidFill>
            <a:srgbClr val="328C8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1438976"/>
            <a:ext cx="12192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1896176"/>
            <a:ext cx="1930400" cy="4961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751117" y="2748557"/>
            <a:ext cx="85344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357912" y="1482273"/>
            <a:ext cx="86360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5200" y="6508750"/>
            <a:ext cx="28448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1682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0478E-9C90-43A1-9689-A02B8CB250CF}" type="slidenum"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609600" y="4572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LOGO</a:t>
            </a:r>
          </a:p>
        </p:txBody>
      </p:sp>
      <p:pic>
        <p:nvPicPr>
          <p:cNvPr id="3099" name="Picture 27" descr="https://pressuha.ru/uploads/release/1583134644_4716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013">
            <a:off x="7441286" y="99416"/>
            <a:ext cx="819904" cy="10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660">
            <a:off x="8772678" y="27680"/>
            <a:ext cx="995051" cy="1146191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493">
            <a:off x="8145357" y="408725"/>
            <a:ext cx="953349" cy="114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39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D65AD-782F-4FB5-B544-4BF6680BF16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4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AEAAE-F479-42B3-A589-3CBE3E4813BA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3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DF64D-A4C6-4194-84F8-51434EDB716D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2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69D15-6EED-4A1C-835E-C97FF8A0D616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6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59F0D-3BCB-4DB7-A72D-EA503D9A9EEE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7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C04F3-ED8D-4974-AF9F-63516D31FDE6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2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5086E-8E75-481A-8F44-815D69B0A57B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3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652C2-4A5E-4453-8346-D15EFB27B3E4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4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47EFA-DAB7-41D3-95E5-7D7EA1E8740D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7E0AE-276D-425B-A03C-E55FE8F54985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94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-19359"/>
            <a:ext cx="12192000" cy="766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6562725"/>
            <a:ext cx="12192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77800" y="6380163"/>
            <a:ext cx="4064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612912" y="-275959"/>
            <a:ext cx="273050" cy="114723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52401"/>
            <a:ext cx="10972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35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05" y="420804"/>
            <a:ext cx="18002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3" name="Picture 5" descr="http://xn--27-6kcaa3dhmm1hb.xn--p1ai/wp-content/uploads/gradient-nadpis-zele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r="56729" b="4626"/>
          <a:stretch/>
        </p:blipFill>
        <p:spPr bwMode="auto">
          <a:xfrm>
            <a:off x="1074564" y="119411"/>
            <a:ext cx="540000" cy="48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s://yt3.googleusercontent.com/ytc/AOPolaTu1QuIftCmvcsr5BzmM4_H1Jf54wyXs1glEC1R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7" y="11941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6495" y="1467770"/>
            <a:ext cx="10225741" cy="381000"/>
          </a:xfrm>
        </p:spPr>
        <p:txBody>
          <a:bodyPr/>
          <a:lstStyle/>
          <a:p>
            <a:pPr algn="ctr"/>
            <a:r>
              <a:rPr lang="ru-RU" sz="1600" dirty="0"/>
              <a:t>XVIII век: от эпохи географических открытий – к эпохе научных экспедиций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05" y="1924692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/>
              <a:ea typeface="+mn-e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11624" y="1994117"/>
            <a:ext cx="8837705" cy="4718634"/>
            <a:chOff x="7568325" y="971489"/>
            <a:chExt cx="5159598" cy="361661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3724" y="971489"/>
              <a:ext cx="4142113" cy="2628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568325" y="3668104"/>
              <a:ext cx="5159598" cy="919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«Охотский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 острог в XVII в. 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Старинная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гравюра из книги 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«Описание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земли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Камчатки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сочинённое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Степаном Крашенинниковым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Академии Наук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профессором», 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Санкт-Петербург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1786 г.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65199" y="3985531"/>
            <a:ext cx="4967037" cy="1696093"/>
          </a:xfrm>
          <a:noFill/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i="1" dirty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Охотск </a:t>
            </a:r>
            <a: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– родина отечественного </a:t>
            </a:r>
            <a:r>
              <a:rPr lang="ru-RU" sz="4000" i="1" dirty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судостроения </a:t>
            </a:r>
            <a: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sz="4000" i="1" dirty="0" smtClean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на </a:t>
            </a:r>
            <a:r>
              <a:rPr lang="ru-RU" sz="4000" i="1" dirty="0">
                <a:effectLst>
                  <a:glow rad="1485900">
                    <a:schemeClr val="accent3">
                      <a:satMod val="17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Дальнем Востоке</a:t>
            </a:r>
            <a:endParaRPr lang="ru-RU" sz="3200" dirty="0">
              <a:effectLst>
                <a:glow rad="1485900">
                  <a:schemeClr val="accent3">
                    <a:satMod val="175000"/>
                    <a:alpha val="64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4134" y="102438"/>
            <a:ext cx="7265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Охотск </a:t>
            </a:r>
            <a:r>
              <a:rPr lang="ru-RU" sz="3200" dirty="0">
                <a:solidFill>
                  <a:schemeClr val="bg1"/>
                </a:solidFill>
              </a:rPr>
              <a:t>– из острога к морскому порту.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188" y="1332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7" y="746729"/>
            <a:ext cx="10214885" cy="57628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2471" y="826811"/>
            <a:ext cx="3863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Vezitsa" panose="020B0500000000000000" pitchFamily="34" charset="-52"/>
              </a:rPr>
              <a:t>План Охотского острога 1737 года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600671" y="6157545"/>
            <a:ext cx="4367463" cy="41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Рабочий лист, </a:t>
            </a:r>
            <a:r>
              <a:rPr lang="ru-RU" sz="1400" dirty="0" smtClean="0"/>
              <a:t>задание 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96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19" y="1326424"/>
            <a:ext cx="110542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охотский острог оказался в сфере дальневосточной политики Петра I 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какие перспективы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открылись для него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XVIII в.?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0720" y="83649"/>
            <a:ext cx="320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Подведём итоги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6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432133" y="2054267"/>
            <a:ext cx="7502030" cy="385713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59862" y="4575306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807022" y="915057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206059" y="507296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356992" y="513392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82753" y="867904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341795" y="2209737"/>
            <a:ext cx="568271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Охотский острог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основан в 1647 году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 в устье р. Уда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на побережье Ламского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 (Охотского) моря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091545" y="902437"/>
            <a:ext cx="8008391" cy="5822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историю основания Охотского острога в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верные  факты, а ошибочные – исправьте.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603812" y="1407459"/>
            <a:ext cx="7198659" cy="4285129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59862" y="4575306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765839" y="219286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139727" y="616493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290660" y="616493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24576" y="961177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764508" y="2053693"/>
            <a:ext cx="68566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Основатель Охотска –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казачий пятидесятник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 из Якутска Иван Москвитин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037950" y="874876"/>
            <a:ext cx="1835500" cy="1083501"/>
          </a:xfrm>
          <a:prstGeom prst="wedgeRoundRectCallout">
            <a:avLst>
              <a:gd name="adj1" fmla="val -77816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будет правильно?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037950" y="874876"/>
            <a:ext cx="1835500" cy="1083501"/>
          </a:xfrm>
          <a:prstGeom prst="wedgeRoundRectCallout">
            <a:avLst>
              <a:gd name="adj1" fmla="val -77816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будет правильно?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08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432133" y="2054267"/>
            <a:ext cx="7502030" cy="385713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59862" y="4575306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807022" y="915057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206059" y="507296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356992" y="513392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82753" y="867904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165054" y="2491537"/>
            <a:ext cx="62154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Охотск получил </a:t>
            </a:r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от </a:t>
            </a:r>
            <a:r>
              <a:rPr lang="ru-RU" sz="4000" dirty="0">
                <a:solidFill>
                  <a:srgbClr val="0070C0"/>
                </a:solidFill>
              </a:rPr>
              <a:t>реки Охоты: </a:t>
            </a:r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на </a:t>
            </a:r>
            <a:r>
              <a:rPr lang="ru-RU" sz="4000" dirty="0">
                <a:solidFill>
                  <a:srgbClr val="0070C0"/>
                </a:solidFill>
              </a:rPr>
              <a:t>языке местных эвенов </a:t>
            </a:r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>
                <a:solidFill>
                  <a:srgbClr val="0070C0"/>
                </a:solidFill>
              </a:rPr>
              <a:t>окат» значит «река».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9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603812" y="1407459"/>
            <a:ext cx="7198659" cy="4285129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59862" y="4575306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765839" y="219286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139727" y="616493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290660" y="616493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24576" y="961177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561494" y="2053693"/>
            <a:ext cx="72627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Местное население- эвены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 радостью встретили казаков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 и начали платить дань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мехом соболей и лисиц.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037950" y="874876"/>
            <a:ext cx="1835500" cy="1083501"/>
          </a:xfrm>
          <a:prstGeom prst="wedgeRoundRectCallout">
            <a:avLst>
              <a:gd name="adj1" fmla="val -77816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будет правильно?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048840" y="854485"/>
            <a:ext cx="1835500" cy="1083501"/>
          </a:xfrm>
          <a:prstGeom prst="wedgeRoundRectCallout">
            <a:avLst>
              <a:gd name="adj1" fmla="val -77816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будет правильно?</a:t>
            </a:r>
            <a:endParaRPr lang="ru-RU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091611" y="2048003"/>
            <a:ext cx="7752552" cy="385713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59862" y="4575306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807022" y="915057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206059" y="507296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356992" y="513392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91972" y="861639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954317" y="2871711"/>
            <a:ext cx="793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Охотский острог несколько раз горел, был затоплен вешними водами реки Охоты, но неизменно восстанавливался.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586897" y="861639"/>
            <a:ext cx="2607964" cy="1083501"/>
          </a:xfrm>
          <a:prstGeom prst="wedgeRoundRectCallout">
            <a:avLst>
              <a:gd name="adj1" fmla="val -80887"/>
              <a:gd name="adj2" fmla="val 45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почему Охотск так важен был для российских властей?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86897" y="868142"/>
            <a:ext cx="2607964" cy="1083501"/>
          </a:xfrm>
          <a:prstGeom prst="wedgeRoundRectCallout">
            <a:avLst>
              <a:gd name="adj1" fmla="val -80887"/>
              <a:gd name="adj2" fmla="val 45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почему Охотск так важен был для российских властей?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8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 flipV="1">
            <a:off x="3091611" y="2048003"/>
            <a:ext cx="7752552" cy="385713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966611" y="4492499"/>
            <a:ext cx="2160000" cy="2160000"/>
            <a:chOff x="1066798" y="270323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Ложь </a:t>
              </a:r>
              <a:endPara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944163" y="656436"/>
            <a:ext cx="2160000" cy="2160000"/>
            <a:chOff x="1066798" y="270323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1066798" y="270323"/>
              <a:ext cx="2160000" cy="216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61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56645" y="360323"/>
              <a:ext cx="1980000" cy="19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Правда </a:t>
              </a:r>
              <a:endPara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61461"/>
          <a:stretch/>
        </p:blipFill>
        <p:spPr bwMode="auto">
          <a:xfrm>
            <a:off x="206059" y="507296"/>
            <a:ext cx="2163650" cy="5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3" b="69815"/>
          <a:stretch/>
        </p:blipFill>
        <p:spPr bwMode="auto">
          <a:xfrm>
            <a:off x="356992" y="513392"/>
            <a:ext cx="2012717" cy="179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edia.istockphoto.com/vectors/school-girl-emotions-vector-id1178727959?k=20&amp;m=1178727959&amp;s=612x612&amp;w=0&amp;h=f6L7Uc9WAkFJIS9aQJ_vICp5qym-VafaUWS0B8g7tK0=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65471" r="3185" b="9379"/>
          <a:stretch/>
        </p:blipFill>
        <p:spPr bwMode="auto">
          <a:xfrm>
            <a:off x="391972" y="861639"/>
            <a:ext cx="1751527" cy="1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001611" y="2361854"/>
            <a:ext cx="793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В период с 1696 по 1713 год Охотск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являлся основной </a:t>
            </a:r>
            <a:r>
              <a:rPr lang="ru-RU" sz="3200" dirty="0">
                <a:solidFill>
                  <a:srgbClr val="0070C0"/>
                </a:solidFill>
              </a:rPr>
              <a:t>базой,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из </a:t>
            </a:r>
            <a:r>
              <a:rPr lang="ru-RU" sz="3200" dirty="0">
                <a:solidFill>
                  <a:srgbClr val="0070C0"/>
                </a:solidFill>
              </a:rPr>
              <a:t>которой совершались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походы </a:t>
            </a:r>
            <a:r>
              <a:rPr lang="ru-RU" sz="3200" dirty="0">
                <a:solidFill>
                  <a:srgbClr val="0070C0"/>
                </a:solidFill>
              </a:rPr>
              <a:t>русских людей сухопутным путём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вдоль </a:t>
            </a:r>
            <a:r>
              <a:rPr lang="ru-RU" sz="3200" dirty="0">
                <a:solidFill>
                  <a:srgbClr val="0070C0"/>
                </a:solidFill>
              </a:rPr>
              <a:t>побережья Охотского моря,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далее </a:t>
            </a:r>
            <a:r>
              <a:rPr lang="ru-RU" sz="3200" dirty="0">
                <a:solidFill>
                  <a:srgbClr val="0070C0"/>
                </a:solidFill>
              </a:rPr>
              <a:t>на Камчатку.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3346" y="58646"/>
            <a:ext cx="822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Охотск — первый русский город на Тихом океане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188" y="13321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191331" y="810469"/>
            <a:ext cx="4294350" cy="1083501"/>
          </a:xfrm>
          <a:prstGeom prst="wedgeRoundRectCallout">
            <a:avLst>
              <a:gd name="adj1" fmla="val -80887"/>
              <a:gd name="adj2" fmla="val 45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складывалась судьба первого поселения  на протяжении </a:t>
            </a:r>
            <a:r>
              <a:rPr lang="en-US" dirty="0" smtClean="0"/>
              <a:t>XVIII</a:t>
            </a:r>
            <a:r>
              <a:rPr lang="ru-RU" dirty="0" smtClean="0"/>
              <a:t> века? Об этом сегодня и поговорим!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1474061" y="6037706"/>
            <a:ext cx="593169" cy="473319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191331" y="810469"/>
            <a:ext cx="4294350" cy="1083501"/>
          </a:xfrm>
          <a:prstGeom prst="wedgeRoundRectCallout">
            <a:avLst>
              <a:gd name="adj1" fmla="val -80887"/>
              <a:gd name="adj2" fmla="val 45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складывалась судьба первого поселения  на протяжении </a:t>
            </a:r>
            <a:r>
              <a:rPr lang="en-US" dirty="0" smtClean="0"/>
              <a:t>XVIII</a:t>
            </a:r>
            <a:r>
              <a:rPr lang="ru-RU" dirty="0" smtClean="0"/>
              <a:t> века? Об этом сегодня и поговорим!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45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88" y="1332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2585" y="70676"/>
            <a:ext cx="848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строительства порта на Охотском побережье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а из учебника-путь ясака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2" y="999640"/>
            <a:ext cx="5564557" cy="547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627681" y="5905904"/>
            <a:ext cx="4939170" cy="502645"/>
          </a:xfrm>
          <a:prstGeom prst="borderCallout3">
            <a:avLst>
              <a:gd name="adj1" fmla="val 49167"/>
              <a:gd name="adj2" fmla="val 103551"/>
              <a:gd name="adj3" fmla="val 49167"/>
              <a:gd name="adj4" fmla="val 103551"/>
              <a:gd name="adj5" fmla="val -223843"/>
              <a:gd name="adj6" fmla="val 103551"/>
              <a:gd name="adj7" fmla="val -533765"/>
              <a:gd name="adj8" fmla="val 25297"/>
            </a:avLst>
          </a:prstGeom>
          <a:gradFill rotWithShape="0">
            <a:gsLst>
              <a:gs pos="0">
                <a:srgbClr val="E1E1F0"/>
              </a:gs>
              <a:gs pos="50000">
                <a:srgbClr val="CCCCE6"/>
              </a:gs>
              <a:gs pos="100000">
                <a:srgbClr val="E1E1F0"/>
              </a:gs>
            </a:gsLst>
            <a:lin ang="5400000" scaled="1"/>
          </a:gradFill>
          <a:ln w="38100" algn="ctr">
            <a:solidFill>
              <a:srgbClr val="CCCCE6"/>
            </a:solidFill>
            <a:miter lim="800000"/>
            <a:headEnd/>
            <a:tailEnd/>
          </a:ln>
          <a:effectLst>
            <a:outerShdw dist="28398" dir="3806097" algn="ctr" rotWithShape="0">
              <a:srgbClr val="666673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Путь из Якутска и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Нижнекамчатск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1681" y="1549594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какими трудностями сталкивались казаки в пути на Камчатку?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казаки не пошли коротким путём до побережья Тихого океана и морским путём до Камчатки?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549471" y="4331776"/>
            <a:ext cx="232475" cy="12398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13461" y="4311636"/>
            <a:ext cx="268638" cy="2014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89847" y="4320414"/>
            <a:ext cx="263472" cy="2272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23061" y="4187649"/>
            <a:ext cx="232475" cy="12398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AutoShape 3"/>
          <p:cNvSpPr>
            <a:spLocks/>
          </p:cNvSpPr>
          <p:nvPr/>
        </p:nvSpPr>
        <p:spPr bwMode="auto">
          <a:xfrm>
            <a:off x="627681" y="5248837"/>
            <a:ext cx="4939170" cy="502645"/>
          </a:xfrm>
          <a:prstGeom prst="borderCallout3">
            <a:avLst>
              <a:gd name="adj1" fmla="val 49167"/>
              <a:gd name="adj2" fmla="val 103551"/>
              <a:gd name="adj3" fmla="val 49167"/>
              <a:gd name="adj4" fmla="val 103551"/>
              <a:gd name="adj5" fmla="val -51175"/>
              <a:gd name="adj6" fmla="val 103394"/>
              <a:gd name="adj7" fmla="val -182263"/>
              <a:gd name="adj8" fmla="val 52439"/>
            </a:avLst>
          </a:prstGeom>
          <a:gradFill rotWithShape="0">
            <a:gsLst>
              <a:gs pos="0">
                <a:srgbClr val="E1E1F0"/>
              </a:gs>
              <a:gs pos="50000">
                <a:srgbClr val="CCCCE6"/>
              </a:gs>
              <a:gs pos="100000">
                <a:srgbClr val="E1E1F0"/>
              </a:gs>
            </a:gsLst>
            <a:lin ang="5400000" scaled="1"/>
          </a:gradFill>
          <a:ln w="38100" algn="ctr">
            <a:solidFill>
              <a:srgbClr val="CCCCE6"/>
            </a:solidFill>
            <a:miter lim="800000"/>
            <a:headEnd/>
            <a:tailEnd/>
          </a:ln>
          <a:effectLst>
            <a:outerShdw dist="28398" dir="3806097" algn="ctr" rotWithShape="0">
              <a:srgbClr val="666673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Короткий путь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 побережью Тихого океана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61681" y="748411"/>
            <a:ext cx="56424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anose="02020603050405020304" pitchFamily="18" charset="0"/>
              </a:rPr>
              <a:t>Задание 1</a:t>
            </a:r>
            <a:r>
              <a:rPr lang="ru-RU" altLang="ru-RU" b="1" dirty="0">
                <a:latin typeface="Times New Roman" panose="02020603050405020304" pitchFamily="18" charset="0"/>
              </a:rPr>
              <a:t>. Рассмотрите карту</a:t>
            </a:r>
            <a:r>
              <a:rPr lang="en-US" altLang="ru-RU" b="1" dirty="0">
                <a:latin typeface="Times New Roman" panose="02020603050405020304" pitchFamily="18" charset="0"/>
              </a:rPr>
              <a:t>  </a:t>
            </a:r>
            <a:r>
              <a:rPr lang="ru-RU" altLang="ru-RU" b="1" dirty="0">
                <a:latin typeface="Times New Roman" panose="02020603050405020304" pitchFamily="18" charset="0"/>
              </a:rPr>
              <a:t>и ответьте на вопросы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50025" y="4187649"/>
            <a:ext cx="600765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Предположите, какой Указ должен был издать Пётр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обеспечить быстрое и бесперебойное поступление ясака в казну.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542222" y="3060741"/>
            <a:ext cx="4367463" cy="41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Рабочий лист, </a:t>
            </a:r>
            <a:r>
              <a:rPr lang="ru-RU" sz="1400" dirty="0" smtClean="0"/>
              <a:t>задание 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5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88" y="1332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2585" y="70676"/>
            <a:ext cx="8919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строители, первые корабли и первые плавания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468" y="902386"/>
            <a:ext cx="7252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1713 год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вышел указ царя Петра I об изыскании удобного морского пути из Охотска на Камчатский полуостров. Но первые попытки пересечь воды «Ламского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окияна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были неудачны: ранее первопроходцы плавали лишь вдоль берегов на маленьких речных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кочах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опыта строительства больших морских кораблей в Охотске не было. 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333333"/>
              </a:solidFill>
              <a:latin typeface="YS Tex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5" y="805475"/>
            <a:ext cx="4278265" cy="176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635" y="2716876"/>
            <a:ext cx="92950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1714 года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Охотск с Балтики и Белого моря направили группу опытных моряков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кораблестроителей. На морском берегу у Охотска устроили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плотбище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первую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верфь.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К. Плоских они построили первую в Охотске и вообще на Тихом океане русскую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лодью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в 1716-1717 годах под командой К. Соколова и морехода Н. М. Трески был открыт морской путь на Камчатку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38249" y="6098029"/>
            <a:ext cx="4367463" cy="41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Рабочий лист, </a:t>
            </a:r>
            <a:r>
              <a:rPr lang="ru-RU" sz="1400" dirty="0" smtClean="0"/>
              <a:t>задание 2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875" y="2654578"/>
            <a:ext cx="2384269" cy="160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0635" y="4427323"/>
            <a:ext cx="118213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Императрица Анна Иоанновна указом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мая1731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повелела создать в г. Охотске малую судовую верфь и пристань, а также построить «несколько морских судов для перевоза на Камчатку и оттуда к Охотску казенной мягкой рухляди и купецких людей с товарами и для других потреб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333333"/>
              </a:solidFill>
              <a:latin typeface="Y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мая 1731 года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Охотск получил статус портового города. Первым командиром Охотского порта стал Г. Г. Скорняков-Писарев.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mple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505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Bookman Old Style</vt:lpstr>
      <vt:lpstr>Calibri</vt:lpstr>
      <vt:lpstr>Cambria</vt:lpstr>
      <vt:lpstr>Times New Roman</vt:lpstr>
      <vt:lpstr>Verdana</vt:lpstr>
      <vt:lpstr>Vezitsa</vt:lpstr>
      <vt:lpstr>Wingdings</vt:lpstr>
      <vt:lpstr>YS Text</vt:lpstr>
      <vt:lpstr>1_sample</vt:lpstr>
      <vt:lpstr>Охотск  – родина отечественного судостроения  на Дальнем Востоке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Наталья Карамышева</cp:lastModifiedBy>
  <cp:revision>68</cp:revision>
  <dcterms:created xsi:type="dcterms:W3CDTF">2023-02-11T16:35:57Z</dcterms:created>
  <dcterms:modified xsi:type="dcterms:W3CDTF">2026-01-26T00:31:38Z</dcterms:modified>
</cp:coreProperties>
</file>